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308" r:id="rId2"/>
    <p:sldId id="261" r:id="rId3"/>
    <p:sldId id="258" r:id="rId4"/>
    <p:sldId id="327" r:id="rId5"/>
    <p:sldId id="310" r:id="rId6"/>
    <p:sldId id="319" r:id="rId7"/>
    <p:sldId id="264" r:id="rId8"/>
    <p:sldId id="266" r:id="rId9"/>
    <p:sldId id="323" r:id="rId10"/>
    <p:sldId id="320" r:id="rId11"/>
    <p:sldId id="311" r:id="rId12"/>
    <p:sldId id="260" r:id="rId13"/>
    <p:sldId id="314" r:id="rId14"/>
    <p:sldId id="316" r:id="rId15"/>
    <p:sldId id="265" r:id="rId16"/>
    <p:sldId id="318" r:id="rId17"/>
    <p:sldId id="312" r:id="rId18"/>
    <p:sldId id="325" r:id="rId19"/>
    <p:sldId id="324" r:id="rId20"/>
    <p:sldId id="326" r:id="rId21"/>
    <p:sldId id="321" r:id="rId22"/>
    <p:sldId id="330" r:id="rId23"/>
    <p:sldId id="329" r:id="rId24"/>
    <p:sldId id="331" r:id="rId25"/>
    <p:sldId id="328" r:id="rId26"/>
    <p:sldId id="313" r:id="rId27"/>
    <p:sldId id="315" r:id="rId28"/>
    <p:sldId id="317" r:id="rId29"/>
    <p:sldId id="276" r:id="rId30"/>
    <p:sldId id="278" r:id="rId31"/>
    <p:sldId id="279" r:id="rId32"/>
    <p:sldId id="280" r:id="rId33"/>
    <p:sldId id="281" r:id="rId34"/>
    <p:sldId id="282" r:id="rId35"/>
    <p:sldId id="283" r:id="rId36"/>
    <p:sldId id="287" r:id="rId37"/>
    <p:sldId id="288" r:id="rId38"/>
    <p:sldId id="284" r:id="rId39"/>
    <p:sldId id="285" r:id="rId40"/>
    <p:sldId id="286" r:id="rId41"/>
    <p:sldId id="289" r:id="rId42"/>
    <p:sldId id="290" r:id="rId43"/>
    <p:sldId id="291" r:id="rId44"/>
    <p:sldId id="292" r:id="rId45"/>
    <p:sldId id="293" r:id="rId46"/>
    <p:sldId id="294" r:id="rId47"/>
    <p:sldId id="297" r:id="rId48"/>
    <p:sldId id="298" r:id="rId49"/>
    <p:sldId id="300" r:id="rId50"/>
    <p:sldId id="301" r:id="rId51"/>
    <p:sldId id="299" r:id="rId52"/>
    <p:sldId id="295" r:id="rId53"/>
    <p:sldId id="296" r:id="rId54"/>
    <p:sldId id="302" r:id="rId55"/>
    <p:sldId id="303" r:id="rId56"/>
    <p:sldId id="304" r:id="rId57"/>
    <p:sldId id="306" r:id="rId58"/>
    <p:sldId id="307" r:id="rId59"/>
    <p:sldId id="305" r:id="rId60"/>
  </p:sldIdLst>
  <p:sldSz cx="12192000" cy="6858000"/>
  <p:notesSz cx="6858000" cy="9144000"/>
  <p:embeddedFontLst>
    <p:embeddedFont>
      <p:font typeface="Bahnschrift Light" panose="020B0502040204020203" pitchFamily="34" charset="0"/>
      <p:regular r:id="rId61"/>
    </p:embeddedFont>
    <p:embeddedFont>
      <p:font typeface="Bierstadt" panose="020B0004020202020204" pitchFamily="34"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Calibri Light" panose="020F0302020204030204" pitchFamily="34" charset="0"/>
      <p:regular r:id="rId70"/>
      <p:italic r:id="rId71"/>
    </p:embeddedFont>
    <p:embeddedFont>
      <p:font typeface="Fira Sans Medium" panose="020B0603050000020004" pitchFamily="34" charset="0"/>
      <p:regular r:id="rId72"/>
      <p:italic r:id="rId73"/>
    </p:embeddedFont>
    <p:embeddedFont>
      <p:font typeface="Roboto" panose="02000000000000000000" pitchFamily="2" charset="0"/>
      <p:regular r:id="rId74"/>
      <p:bold r:id="rId75"/>
      <p:italic r:id="rId76"/>
      <p:boldItalic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guide id="8" orient="horz" pos="2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A542"/>
    <a:srgbClr val="E15436"/>
    <a:srgbClr val="00674B"/>
    <a:srgbClr val="00AAE1"/>
    <a:srgbClr val="131921"/>
    <a:srgbClr val="D9D9D9"/>
    <a:srgbClr val="232F3E"/>
    <a:srgbClr val="181717"/>
    <a:srgbClr val="05A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41" autoAdjust="0"/>
    <p:restoredTop sz="96283" autoAdjust="0"/>
  </p:normalViewPr>
  <p:slideViewPr>
    <p:cSldViewPr snapToGrid="0" showGuides="1">
      <p:cViewPr varScale="1">
        <p:scale>
          <a:sx n="68" d="100"/>
          <a:sy n="68" d="100"/>
        </p:scale>
        <p:origin x="480" y="48"/>
      </p:cViewPr>
      <p:guideLst>
        <p:guide orient="horz" pos="2137"/>
        <p:guide pos="3840"/>
        <p:guide pos="415"/>
        <p:guide pos="7242"/>
        <p:guide orient="horz" pos="300"/>
        <p:guide orient="horz" pos="4020"/>
        <p:guide pos="5768"/>
        <p:guide orient="horz" pos="243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2960CAF-861B-4DA5-991A-1546B2B4F195}"/>
              </a:ext>
            </a:extLst>
          </p:cNvPr>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127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27-10-2023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27-10-2023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F81A14-FB9F-46B7-B6FB-EA02364F7CFE}"/>
              </a:ext>
            </a:extLst>
          </p:cNvPr>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FE1E317-8122-4D45-8E3E-80072EC743BF}"/>
              </a:ext>
            </a:extLst>
          </p:cNvPr>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317344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p:txBody>
          <a:bodyPr/>
          <a:lstStyle/>
          <a:p>
            <a:fld id="{98B8ED53-04B1-4CE0-9945-0D8638B42437}" type="datetimeFigureOut">
              <a:rPr lang="en-IN" smtClean="0"/>
              <a:t>27-10-2023</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p:txBody>
          <a:bodyPr/>
          <a:lstStyle/>
          <a:p>
            <a:fld id="{98B8ED53-04B1-4CE0-9945-0D8638B42437}" type="datetimeFigureOut">
              <a:rPr lang="en-IN" smtClean="0"/>
              <a:t>27-10-2023</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27-10-2023</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27-10-2023</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27-10-2023</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27-10-2023</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27-10-2023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27-10-2023</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PPAAAAAElFTkSuQmCC" TargetMode="Externa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file:////Users/vaneezashad/Library/Group%20Containers/UBF8T346G9.ms/WebArchiveCopyPasteTempFiles/com.microsoft.Word/i71uSkVe7PwAAAAASUVORK5CYII="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woSY311SHyfoQAAAABJRU5ErkJggg=="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ov6DwZYAwGFHx73Ph2efOT5j3gFCZ4QAgoAUAgBBQAohIACABRCQAEACiGgAACFEFAAgEIIKABAIQQUAKAQAgoAUAgBBQAohIACABRCQAEACiGgAACFEFAAgEL+P5MeFyZpEQFAAAAAAElFTkSuQmCC" TargetMode="Externa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xIJ6PYF7Af08td7n8a0fYV2T4cDBBQgSEABggQUIEhAAYIEFCBIQAGCBBQgSEABggQUIEhAAYIEFCBIQAGCBBQgSEABggQUIEhAAYIEFCBIQAGCBBQgSEABgv47Ds2+sTW5mKgAAAAASUVORK5CYII=" TargetMode="Externa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wETkunVzgX62gAAAABJRU5ErkJggg==" TargetMode="Externa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ORfc8zggT9CCgACBFQhnxpPAAAADpJREFUABAioAAgREABQIiAAoAQAQUAIQIKAEIEFACECCgACBFQABAioAAgREABQIiAAoAQAQUAof8PvC0H1R+KPrwAAAAASUVORK5CYII=" TargetMode="Externa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w9ramgGXYlRywAAAABJRU5ErkJggg==" TargetMode="Externa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bRaZj0me17QAAAAASUVORK5CYII=" TargetMode="Externa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Bwlc3IJbOY1qAAAAAElFTkSuQmCC" TargetMode="Externa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xK+Tre3G55UAAAAAElFTkSuQmCC" TargetMode="Externa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AOm5Kq51fcAAAAASUVORK5CYII=" TargetMode="Externa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9MNSRo0SER4AAAAAElFTkSuQmCC" TargetMode="Externa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A5+HmNsCGLkhAAAAAElFTkSuQmCC" TargetMode="Externa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vLI0AAAAAElFTkSuQmCC" TargetMode="Externa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wPM3BX1kWPLwQAAAABJRU5ErkJggg=="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file:////Users/vaneezashad/Library/Group%20Containers/UBF8T346G9.ms/WebArchiveCopyPasteTempFiles/com.microsoft.Word/vLI0AAAAAElFTkSuQmCC"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z9CTeYSFSEF0wAAAABJRU5ErkJggg==" TargetMode="Externa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j+2QuZSM2hTQgAAAABJRU5ErkJggg==" TargetMode="Externa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mMAAAAASUVORK5CYII=" TargetMode="Externa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PPAAAAAElFTkSuQmCC" TargetMode="Externa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DwJtSVnbw4FZAAAAAElFTkSuQmCC" TargetMode="Externa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FHpHfKzdEAAAAASUVORK5CYII=" TargetMode="Externa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i71uSkVe7PwAAAAASUVORK5CYII=" TargetMode="Externa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B4h8Tq8RYNm3AAAAAElFTkSuQmCC" TargetMode="Externa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file:////Users/vaneezashad/Library/Group%20Containers/UBF8T346G9.ms/WebArchiveCopyPasteTempFiles/com.microsoft.Word/A0kjwY6LFOcRAAAAAElFTkSuQmCC" TargetMode="Externa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file:////Users/vaneezashad/Library/Group%20Containers/UBF8T346G9.ms/WebArchiveCopyPasteTempFiles/com.microsoft.Word/+AOm5Kq51fcAAAAASUVORK5CYII=" TargetMode="External"/><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file:////Users/vaneezashad/Library/Group%20Containers/UBF8T346G9.ms/WebArchiveCopyPasteTempFiles/com.microsoft.Word/A5+HmNsCGLkhAAAAAElFTkSuQmCC"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834BA1D4-0C72-474A-83FF-2D1B207A407E}"/>
              </a:ext>
            </a:extLst>
          </p:cNvPr>
          <p:cNvSpPr/>
          <p:nvPr/>
        </p:nvSpPr>
        <p:spPr>
          <a:xfrm rot="2476041">
            <a:off x="-1505993"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2855323" y="1043731"/>
            <a:ext cx="6770124" cy="4616648"/>
          </a:xfrm>
          <a:prstGeom prst="rect">
            <a:avLst/>
          </a:prstGeom>
          <a:noFill/>
        </p:spPr>
        <p:txBody>
          <a:bodyPr wrap="square" rtlCol="0">
            <a:spAutoFit/>
          </a:bodyPr>
          <a:lstStyle/>
          <a:p>
            <a:pPr algn="ctr"/>
            <a:endParaRPr kumimoji="0" lang="en-US" sz="4400" b="1" i="0" u="none" strike="noStrike" kern="1200" cap="none" spc="0" normalizeH="0" baseline="0" noProof="0" dirty="0">
              <a:ln>
                <a:noFill/>
              </a:ln>
              <a:solidFill>
                <a:srgbClr val="333333"/>
              </a:solidFill>
              <a:effectLst/>
              <a:uLnTx/>
              <a:uFillTx/>
              <a:latin typeface="Helvetica Neue" panose="02000503000000020004" pitchFamily="2" charset="0"/>
              <a:ea typeface="+mj-ea"/>
              <a:cs typeface="+mj-cs"/>
            </a:endParaRPr>
          </a:p>
          <a:p>
            <a:pPr algn="ctr"/>
            <a:endParaRPr kumimoji="0" lang="en-US" sz="4400" b="1" i="0" u="none" strike="noStrike" kern="1200" cap="none" spc="0" normalizeH="0" baseline="0" noProof="0" dirty="0">
              <a:ln>
                <a:noFill/>
              </a:ln>
              <a:solidFill>
                <a:srgbClr val="333333"/>
              </a:solidFill>
              <a:effectLst/>
              <a:uLnTx/>
              <a:uFillTx/>
              <a:latin typeface="Helvetica Neue" panose="02000503000000020004" pitchFamily="2" charset="0"/>
              <a:ea typeface="+mj-ea"/>
              <a:cs typeface="+mj-cs"/>
            </a:endParaRPr>
          </a:p>
          <a:p>
            <a:pPr algn="ctr"/>
            <a:endParaRPr kumimoji="0" lang="en-US" sz="2800" b="1" i="0" u="none" strike="noStrike" kern="1200" cap="none" spc="0" normalizeH="0" baseline="0" noProof="0" dirty="0">
              <a:ln>
                <a:noFill/>
              </a:ln>
              <a:solidFill>
                <a:srgbClr val="333333"/>
              </a:solidFill>
              <a:effectLst/>
              <a:uLnTx/>
              <a:uFillTx/>
              <a:latin typeface="Helvetica Neue" panose="02000503000000020004" pitchFamily="2" charset="0"/>
              <a:ea typeface="+mj-ea"/>
              <a:cs typeface="+mj-cs"/>
            </a:endParaRPr>
          </a:p>
          <a:p>
            <a:pPr algn="ctr"/>
            <a:endParaRPr lang="en-US" sz="2800" b="1" dirty="0">
              <a:solidFill>
                <a:srgbClr val="333333"/>
              </a:solidFill>
              <a:latin typeface="Helvetica Neue" panose="02000503000000020004" pitchFamily="2" charset="0"/>
              <a:ea typeface="+mj-ea"/>
              <a:cs typeface="+mj-cs"/>
            </a:endParaRPr>
          </a:p>
          <a:p>
            <a:pPr algn="ctr"/>
            <a:r>
              <a:rPr kumimoji="0" lang="en-US" sz="3600" b="1" i="0" u="none" strike="noStrike" kern="1200" cap="none" spc="0" normalizeH="0" baseline="0" noProof="0" dirty="0">
                <a:ln>
                  <a:noFill/>
                </a:ln>
                <a:solidFill>
                  <a:srgbClr val="333333"/>
                </a:solidFill>
                <a:effectLst/>
                <a:uLnTx/>
                <a:uFillTx/>
                <a:latin typeface="Helvetica Neue" panose="02000503000000020004" pitchFamily="2" charset="0"/>
                <a:ea typeface="+mj-ea"/>
                <a:cs typeface="+mj-cs"/>
              </a:rPr>
              <a:t>Customer Reviews Analysis</a:t>
            </a:r>
            <a:r>
              <a:rPr lang="en-US" sz="5400" b="1" dirty="0">
                <a:solidFill>
                  <a:srgbClr val="333333"/>
                </a:solidFill>
                <a:latin typeface="Helvetica Neue" panose="02000503000000020004" pitchFamily="2" charset="0"/>
                <a:ea typeface="+mj-ea"/>
                <a:cs typeface="+mj-cs"/>
              </a:rPr>
              <a:t>:</a:t>
            </a:r>
            <a:r>
              <a:rPr kumimoji="0" lang="en-US" sz="5400" b="1" i="0" u="none" strike="noStrike" kern="1200" cap="none" spc="0" normalizeH="0" baseline="0" noProof="0" dirty="0">
                <a:ln>
                  <a:noFill/>
                </a:ln>
                <a:solidFill>
                  <a:srgbClr val="333333"/>
                </a:solidFill>
                <a:effectLst/>
                <a:uLnTx/>
                <a:uFillTx/>
                <a:latin typeface="Helvetica Neue" panose="02000503000000020004" pitchFamily="2" charset="0"/>
                <a:ea typeface="+mj-ea"/>
                <a:cs typeface="+mj-cs"/>
              </a:rPr>
              <a:t> </a:t>
            </a:r>
            <a:endParaRPr kumimoji="0" lang="en-US" sz="4800" b="1" i="0" u="none" strike="noStrike" kern="1200" cap="none" spc="0" normalizeH="0" baseline="0" noProof="0" dirty="0">
              <a:ln>
                <a:noFill/>
              </a:ln>
              <a:solidFill>
                <a:srgbClr val="333333"/>
              </a:solidFill>
              <a:effectLst/>
              <a:uLnTx/>
              <a:uFillTx/>
              <a:latin typeface="Helvetica Neue" panose="02000503000000020004" pitchFamily="2" charset="0"/>
              <a:ea typeface="+mj-ea"/>
              <a:cs typeface="+mj-cs"/>
            </a:endParaRPr>
          </a:p>
          <a:p>
            <a:pPr algn="ctr"/>
            <a:endParaRPr kumimoji="0" lang="en-US" sz="3200" b="1" i="0" u="none" strike="noStrike" kern="1200" cap="none" spc="0" normalizeH="0" baseline="0" noProof="0" dirty="0">
              <a:ln>
                <a:noFill/>
              </a:ln>
              <a:solidFill>
                <a:srgbClr val="333333"/>
              </a:solidFill>
              <a:effectLst/>
              <a:uLnTx/>
              <a:uFillTx/>
              <a:latin typeface="Helvetica Neue" panose="02000503000000020004" pitchFamily="2" charset="0"/>
              <a:ea typeface="+mj-ea"/>
              <a:cs typeface="+mj-cs"/>
            </a:endParaRPr>
          </a:p>
          <a:p>
            <a:pPr algn="ctr"/>
            <a:r>
              <a:rPr kumimoji="0" lang="en-US" sz="3200" b="1" u="none" strike="noStrike" kern="1200" cap="none" spc="0" normalizeH="0" baseline="0" noProof="0" dirty="0">
                <a:ln>
                  <a:noFill/>
                </a:ln>
                <a:solidFill>
                  <a:srgbClr val="333333"/>
                </a:solidFill>
                <a:effectLst/>
                <a:uLnTx/>
                <a:uFillTx/>
                <a:latin typeface="Bahnschrift Light" panose="020B0502040204020203" pitchFamily="34" charset="0"/>
                <a:ea typeface="+mj-ea"/>
                <a:cs typeface="Iskoola Pota" panose="020B0604020202020204" pitchFamily="34" charset="0"/>
              </a:rPr>
              <a:t>Unlocking Insights into Consumer Satisfaction and Preferences</a:t>
            </a:r>
            <a:endParaRPr lang="en-IN" sz="8800" b="1" dirty="0">
              <a:latin typeface="Bahnschrift Light" panose="020B0502040204020203" pitchFamily="34" charset="0"/>
              <a:cs typeface="Iskoola Pota" panose="020B0604020202020204" pitchFamily="34" charset="0"/>
            </a:endParaRPr>
          </a:p>
        </p:txBody>
      </p:sp>
      <p:sp>
        <p:nvSpPr>
          <p:cNvPr id="25" name="Graphic 11">
            <a:extLst>
              <a:ext uri="{FF2B5EF4-FFF2-40B4-BE49-F238E27FC236}">
                <a16:creationId xmlns:a16="http://schemas.microsoft.com/office/drawing/2014/main" id="{22B03510-4CF1-46CA-BE80-1E37CD0837F6}"/>
              </a:ext>
            </a:extLst>
          </p:cNvPr>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
        <p:nvSpPr>
          <p:cNvPr id="5" name="Subtitle 2">
            <a:extLst>
              <a:ext uri="{FF2B5EF4-FFF2-40B4-BE49-F238E27FC236}">
                <a16:creationId xmlns:a16="http://schemas.microsoft.com/office/drawing/2014/main" id="{3CC1A58F-CC56-B940-2460-1F0769DD0D61}"/>
              </a:ext>
            </a:extLst>
          </p:cNvPr>
          <p:cNvSpPr txBox="1">
            <a:spLocks/>
          </p:cNvSpPr>
          <p:nvPr/>
        </p:nvSpPr>
        <p:spPr>
          <a:xfrm>
            <a:off x="506075" y="5404163"/>
            <a:ext cx="2873728" cy="10989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None/>
            </a:pPr>
            <a:r>
              <a:rPr lang="en-US" sz="1400" b="1" dirty="0">
                <a:latin typeface="Bierstadt" panose="020B0604020202020204" pitchFamily="34" charset="0"/>
              </a:rPr>
              <a:t>BY</a:t>
            </a:r>
          </a:p>
          <a:p>
            <a:pPr marL="0" indent="0">
              <a:lnSpc>
                <a:spcPct val="50000"/>
              </a:lnSpc>
              <a:buNone/>
            </a:pPr>
            <a:r>
              <a:rPr lang="en-US" sz="1400" b="1" dirty="0">
                <a:latin typeface="Bierstadt" panose="020B0604020202020204" pitchFamily="34" charset="0"/>
              </a:rPr>
              <a:t>HAMZA YOUSAF</a:t>
            </a:r>
          </a:p>
        </p:txBody>
      </p:sp>
      <p:pic>
        <p:nvPicPr>
          <p:cNvPr id="7" name="Picture 6">
            <a:extLst>
              <a:ext uri="{FF2B5EF4-FFF2-40B4-BE49-F238E27FC236}">
                <a16:creationId xmlns:a16="http://schemas.microsoft.com/office/drawing/2014/main" id="{5BEB11ED-1D58-B5C7-975C-93671D386AC7}"/>
              </a:ext>
            </a:extLst>
          </p:cNvPr>
          <p:cNvPicPr>
            <a:picLocks noChangeAspect="1"/>
          </p:cNvPicPr>
          <p:nvPr/>
        </p:nvPicPr>
        <p:blipFill>
          <a:blip r:embed="rId2"/>
          <a:stretch>
            <a:fillRect/>
          </a:stretch>
        </p:blipFill>
        <p:spPr>
          <a:xfrm>
            <a:off x="4467141" y="1489439"/>
            <a:ext cx="3252966" cy="1261872"/>
          </a:xfrm>
          <a:prstGeom prst="rect">
            <a:avLst/>
          </a:prstGeom>
        </p:spPr>
      </p:pic>
    </p:spTree>
    <p:extLst>
      <p:ext uri="{BB962C8B-B14F-4D97-AF65-F5344CB8AC3E}">
        <p14:creationId xmlns:p14="http://schemas.microsoft.com/office/powerpoint/2010/main" val="3834351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530D8D3-3A57-4631-8427-8B7115FAEE7A}"/>
              </a:ext>
            </a:extLst>
          </p:cNvPr>
          <p:cNvSpPr/>
          <p:nvPr/>
        </p:nvSpPr>
        <p:spPr>
          <a:xfrm rot="2700000">
            <a:off x="11883815" y="-72343"/>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11828879" y="5895186"/>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0DAC882-EE8C-41E4-8ACB-AFC718BC0E0B}"/>
              </a:ext>
            </a:extLst>
          </p:cNvPr>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7" name="Graphic 4">
            <a:extLst>
              <a:ext uri="{FF2B5EF4-FFF2-40B4-BE49-F238E27FC236}">
                <a16:creationId xmlns:a16="http://schemas.microsoft.com/office/drawing/2014/main" id="{CD57E20B-33A1-4C5C-98F1-40B694DE3E8F}"/>
              </a:ext>
            </a:extLst>
          </p:cNvPr>
          <p:cNvSpPr/>
          <p:nvPr/>
        </p:nvSpPr>
        <p:spPr>
          <a:xfrm rot="2476041">
            <a:off x="10834617" y="-75410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10781553" y="-1396247"/>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12" name="Title 1">
            <a:extLst>
              <a:ext uri="{FF2B5EF4-FFF2-40B4-BE49-F238E27FC236}">
                <a16:creationId xmlns:a16="http://schemas.microsoft.com/office/drawing/2014/main" id="{1C2BB8E9-80B1-C7CB-BD14-DA20FC29254C}"/>
              </a:ext>
            </a:extLst>
          </p:cNvPr>
          <p:cNvSpPr txBox="1">
            <a:spLocks/>
          </p:cNvSpPr>
          <p:nvPr/>
        </p:nvSpPr>
        <p:spPr>
          <a:xfrm>
            <a:off x="295777" y="351184"/>
            <a:ext cx="6714635" cy="13075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dirty="0">
                <a:solidFill>
                  <a:srgbClr val="374151"/>
                </a:solidFill>
                <a:effectLst/>
              </a:rPr>
              <a:t>VISUALIZING CUSTOMER SENTIMENTS: </a:t>
            </a:r>
          </a:p>
          <a:p>
            <a:pPr algn="ctr"/>
            <a:r>
              <a:rPr lang="en-US" sz="2800" b="1" i="0" dirty="0">
                <a:solidFill>
                  <a:srgbClr val="374151"/>
                </a:solidFill>
                <a:effectLst/>
              </a:rPr>
              <a:t>Word Cloud </a:t>
            </a:r>
            <a:r>
              <a:rPr lang="en-US" sz="2400" b="1" dirty="0">
                <a:solidFill>
                  <a:srgbClr val="374151"/>
                </a:solidFill>
              </a:rPr>
              <a:t>(</a:t>
            </a:r>
            <a:r>
              <a:rPr lang="en-US" sz="2400" b="1" i="0" dirty="0">
                <a:solidFill>
                  <a:srgbClr val="374151"/>
                </a:solidFill>
                <a:effectLst/>
              </a:rPr>
              <a:t>Reviews-based)</a:t>
            </a:r>
            <a:endParaRPr lang="en-US" sz="2800" b="1" dirty="0"/>
          </a:p>
        </p:txBody>
      </p:sp>
      <p:pic>
        <p:nvPicPr>
          <p:cNvPr id="4" name="Picture 3">
            <a:extLst>
              <a:ext uri="{FF2B5EF4-FFF2-40B4-BE49-F238E27FC236}">
                <a16:creationId xmlns:a16="http://schemas.microsoft.com/office/drawing/2014/main" id="{7CE43543-83AB-265A-4EF9-0035C5B1F0E8}"/>
              </a:ext>
            </a:extLst>
          </p:cNvPr>
          <p:cNvPicPr>
            <a:picLocks noChangeAspect="1"/>
          </p:cNvPicPr>
          <p:nvPr/>
        </p:nvPicPr>
        <p:blipFill rotWithShape="1">
          <a:blip r:embed="rId2"/>
          <a:srcRect l="4257" t="3105" r="13553" b="2915"/>
          <a:stretch/>
        </p:blipFill>
        <p:spPr>
          <a:xfrm>
            <a:off x="6001992" y="854494"/>
            <a:ext cx="6190009" cy="5982520"/>
          </a:xfrm>
          <a:prstGeom prst="rect">
            <a:avLst/>
          </a:prstGeom>
        </p:spPr>
      </p:pic>
      <p:sp>
        <p:nvSpPr>
          <p:cNvPr id="3" name="TextBox 2">
            <a:extLst>
              <a:ext uri="{FF2B5EF4-FFF2-40B4-BE49-F238E27FC236}">
                <a16:creationId xmlns:a16="http://schemas.microsoft.com/office/drawing/2014/main" id="{02AF36EA-CB23-7CB1-9570-051DBC02D43E}"/>
              </a:ext>
            </a:extLst>
          </p:cNvPr>
          <p:cNvSpPr txBox="1"/>
          <p:nvPr/>
        </p:nvSpPr>
        <p:spPr>
          <a:xfrm>
            <a:off x="301984" y="2835998"/>
            <a:ext cx="5733154" cy="2031325"/>
          </a:xfrm>
          <a:prstGeom prst="rect">
            <a:avLst/>
          </a:prstGeom>
          <a:noFill/>
        </p:spPr>
        <p:txBody>
          <a:bodyPr wrap="square">
            <a:spAutoFit/>
          </a:bodyPr>
          <a:lstStyle/>
          <a:p>
            <a:pPr algn="l">
              <a:buFont typeface="+mj-lt"/>
              <a:buAutoNum type="arabicPeriod"/>
            </a:pPr>
            <a:r>
              <a:rPr lang="en-US" b="0" i="0" u="none" strike="noStrike" dirty="0">
                <a:solidFill>
                  <a:srgbClr val="333333"/>
                </a:solidFill>
                <a:effectLst/>
                <a:latin typeface="Helvetica Neue" panose="02000503000000020004" pitchFamily="2" charset="0"/>
              </a:rPr>
              <a:t> </a:t>
            </a:r>
            <a:r>
              <a:rPr lang="en-US" b="1" i="0" u="none" strike="noStrike" dirty="0">
                <a:solidFill>
                  <a:srgbClr val="333333"/>
                </a:solidFill>
                <a:effectLst/>
                <a:latin typeface="Helvetica Neue" panose="02000503000000020004" pitchFamily="2" charset="0"/>
              </a:rPr>
              <a:t>‘great’</a:t>
            </a:r>
            <a:r>
              <a:rPr lang="en-US" b="0" i="0" u="none" strike="noStrike" dirty="0">
                <a:solidFill>
                  <a:srgbClr val="333333"/>
                </a:solidFill>
                <a:effectLst/>
                <a:latin typeface="Helvetica Neue" panose="02000503000000020004" pitchFamily="2" charset="0"/>
              </a:rPr>
              <a:t> and </a:t>
            </a:r>
            <a:r>
              <a:rPr lang="en-US" b="1" i="0" u="none" strike="noStrike" dirty="0">
                <a:solidFill>
                  <a:srgbClr val="333333"/>
                </a:solidFill>
                <a:effectLst/>
                <a:latin typeface="Helvetica Neue" panose="02000503000000020004" pitchFamily="2" charset="0"/>
              </a:rPr>
              <a:t>‘use’</a:t>
            </a:r>
            <a:r>
              <a:rPr lang="en-US" b="0" i="0" u="none" strike="noStrike" dirty="0">
                <a:solidFill>
                  <a:srgbClr val="333333"/>
                </a:solidFill>
                <a:effectLst/>
                <a:latin typeface="Helvetica Neue" panose="02000503000000020004" pitchFamily="2" charset="0"/>
              </a:rPr>
              <a:t> are most frequently - customers find the product to be of high quality</a:t>
            </a:r>
          </a:p>
          <a:p>
            <a:pPr algn="l">
              <a:buFont typeface="+mj-lt"/>
              <a:buAutoNum type="arabicPeriod"/>
            </a:pPr>
            <a:r>
              <a:rPr lang="en-US" b="0" i="0" u="none" strike="noStrike" dirty="0">
                <a:solidFill>
                  <a:srgbClr val="333333"/>
                </a:solidFill>
                <a:effectLst/>
                <a:latin typeface="Helvetica Neue" panose="02000503000000020004" pitchFamily="2" charset="0"/>
              </a:rPr>
              <a:t> ‘tablet’ and ‘love’ are the second most common -customers are expressing their appreciation for the tablets</a:t>
            </a:r>
          </a:p>
          <a:p>
            <a:pPr algn="l">
              <a:buFont typeface="+mj-lt"/>
              <a:buAutoNum type="arabicPeriod"/>
            </a:pPr>
            <a:r>
              <a:rPr lang="en-US" b="0" i="0" u="none" strike="noStrike" dirty="0">
                <a:solidFill>
                  <a:srgbClr val="333333"/>
                </a:solidFill>
                <a:effectLst/>
                <a:latin typeface="Helvetica Neue" panose="02000503000000020004" pitchFamily="2" charset="0"/>
              </a:rPr>
              <a:t>‘amazon’, ‘bought’, ‘good’, ‘read’, ‘work’, ‘kindle’, and ‘one’. - significant in frequency</a:t>
            </a:r>
          </a:p>
        </p:txBody>
      </p:sp>
      <p:sp>
        <p:nvSpPr>
          <p:cNvPr id="7" name="Freeform: Shape 8">
            <a:extLst>
              <a:ext uri="{FF2B5EF4-FFF2-40B4-BE49-F238E27FC236}">
                <a16:creationId xmlns:a16="http://schemas.microsoft.com/office/drawing/2014/main" id="{3E980C57-F0C6-4592-BC64-B21799B0CAA4}"/>
              </a:ext>
            </a:extLst>
          </p:cNvPr>
          <p:cNvSpPr/>
          <p:nvPr/>
        </p:nvSpPr>
        <p:spPr>
          <a:xfrm>
            <a:off x="2318164" y="1409404"/>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C0166BE-8168-CFC7-15F5-11C97C48D2BB}"/>
              </a:ext>
            </a:extLst>
          </p:cNvPr>
          <p:cNvSpPr/>
          <p:nvPr/>
        </p:nvSpPr>
        <p:spPr>
          <a:xfrm>
            <a:off x="4193510" y="1302682"/>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24665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530D8D3-3A57-4631-8427-8B7115FAEE7A}"/>
              </a:ext>
            </a:extLst>
          </p:cNvPr>
          <p:cNvSpPr/>
          <p:nvPr/>
        </p:nvSpPr>
        <p:spPr>
          <a:xfrm rot="2700000">
            <a:off x="1078929" y="-324086"/>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11828879" y="5895186"/>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0DAC882-EE8C-41E4-8ACB-AFC718BC0E0B}"/>
              </a:ext>
            </a:extLst>
          </p:cNvPr>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7" name="Graphic 4">
            <a:extLst>
              <a:ext uri="{FF2B5EF4-FFF2-40B4-BE49-F238E27FC236}">
                <a16:creationId xmlns:a16="http://schemas.microsoft.com/office/drawing/2014/main" id="{CD57E20B-33A1-4C5C-98F1-40B694DE3E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12" name="Title 1">
            <a:extLst>
              <a:ext uri="{FF2B5EF4-FFF2-40B4-BE49-F238E27FC236}">
                <a16:creationId xmlns:a16="http://schemas.microsoft.com/office/drawing/2014/main" id="{1C2BB8E9-80B1-C7CB-BD14-DA20FC29254C}"/>
              </a:ext>
            </a:extLst>
          </p:cNvPr>
          <p:cNvSpPr txBox="1">
            <a:spLocks/>
          </p:cNvSpPr>
          <p:nvPr/>
        </p:nvSpPr>
        <p:spPr>
          <a:xfrm>
            <a:off x="1087891" y="947217"/>
            <a:ext cx="3857230" cy="24873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MODEL EVALUATION – BUSINESS QUESTION 1 </a:t>
            </a:r>
          </a:p>
        </p:txBody>
      </p:sp>
      <p:graphicFrame>
        <p:nvGraphicFramePr>
          <p:cNvPr id="2" name="Table 1">
            <a:extLst>
              <a:ext uri="{FF2B5EF4-FFF2-40B4-BE49-F238E27FC236}">
                <a16:creationId xmlns:a16="http://schemas.microsoft.com/office/drawing/2014/main" id="{E0D5B3FA-1E3E-1B2C-798F-5068CD6EB2BF}"/>
              </a:ext>
            </a:extLst>
          </p:cNvPr>
          <p:cNvGraphicFramePr>
            <a:graphicFrameLocks noGrp="1"/>
          </p:cNvGraphicFramePr>
          <p:nvPr>
            <p:extLst>
              <p:ext uri="{D42A27DB-BD31-4B8C-83A1-F6EECF244321}">
                <p14:modId xmlns:p14="http://schemas.microsoft.com/office/powerpoint/2010/main" val="105722466"/>
              </p:ext>
            </p:extLst>
          </p:nvPr>
        </p:nvGraphicFramePr>
        <p:xfrm>
          <a:off x="99163" y="4682296"/>
          <a:ext cx="7581788" cy="2062512"/>
        </p:xfrm>
        <a:graphic>
          <a:graphicData uri="http://schemas.openxmlformats.org/drawingml/2006/table">
            <a:tbl>
              <a:tblPr>
                <a:tableStyleId>{5C22544A-7EE6-4342-B048-85BDC9FD1C3A}</a:tableStyleId>
              </a:tblPr>
              <a:tblGrid>
                <a:gridCol w="2342511">
                  <a:extLst>
                    <a:ext uri="{9D8B030D-6E8A-4147-A177-3AD203B41FA5}">
                      <a16:colId xmlns:a16="http://schemas.microsoft.com/office/drawing/2014/main" val="1118288032"/>
                    </a:ext>
                  </a:extLst>
                </a:gridCol>
                <a:gridCol w="1490213">
                  <a:extLst>
                    <a:ext uri="{9D8B030D-6E8A-4147-A177-3AD203B41FA5}">
                      <a16:colId xmlns:a16="http://schemas.microsoft.com/office/drawing/2014/main" val="3751988019"/>
                    </a:ext>
                  </a:extLst>
                </a:gridCol>
                <a:gridCol w="2007867">
                  <a:extLst>
                    <a:ext uri="{9D8B030D-6E8A-4147-A177-3AD203B41FA5}">
                      <a16:colId xmlns:a16="http://schemas.microsoft.com/office/drawing/2014/main" val="3582965495"/>
                    </a:ext>
                  </a:extLst>
                </a:gridCol>
                <a:gridCol w="1741197">
                  <a:extLst>
                    <a:ext uri="{9D8B030D-6E8A-4147-A177-3AD203B41FA5}">
                      <a16:colId xmlns:a16="http://schemas.microsoft.com/office/drawing/2014/main" val="587086506"/>
                    </a:ext>
                  </a:extLst>
                </a:gridCol>
              </a:tblGrid>
              <a:tr h="343752">
                <a:tc>
                  <a:txBody>
                    <a:bodyPr/>
                    <a:lstStyle/>
                    <a:p>
                      <a:pPr algn="ctr" fontAlgn="b"/>
                      <a:endParaRPr lang="en-US" sz="2000" b="1" i="0" u="none" strike="noStrike" dirty="0">
                        <a:solidFill>
                          <a:schemeClr val="tx1"/>
                        </a:solidFill>
                        <a:effectLst/>
                        <a:latin typeface="+mn-lt"/>
                      </a:endParaRPr>
                    </a:p>
                  </a:txBody>
                  <a:tcPr marL="9525" marR="9525" marT="9525" marB="0" anchor="b">
                    <a:solidFill>
                      <a:srgbClr val="FF9900"/>
                    </a:solidFill>
                  </a:tcPr>
                </a:tc>
                <a:tc>
                  <a:txBody>
                    <a:bodyPr/>
                    <a:lstStyle/>
                    <a:p>
                      <a:pPr algn="ctr" fontAlgn="b"/>
                      <a:r>
                        <a:rPr lang="en-US" sz="2000" b="1" u="none" strike="noStrike" dirty="0">
                          <a:solidFill>
                            <a:schemeClr val="tx1"/>
                          </a:solidFill>
                          <a:effectLst/>
                          <a:latin typeface="+mn-lt"/>
                        </a:rPr>
                        <a:t>Logistic</a:t>
                      </a:r>
                      <a:endParaRPr lang="en-US" sz="2000" b="1" i="0" u="none" strike="noStrike" dirty="0">
                        <a:solidFill>
                          <a:schemeClr val="tx1"/>
                        </a:solidFill>
                        <a:effectLst/>
                        <a:latin typeface="+mn-lt"/>
                      </a:endParaRPr>
                    </a:p>
                  </a:txBody>
                  <a:tcPr marL="9525" marR="9525" marT="9525" marB="0" anchor="b">
                    <a:solidFill>
                      <a:srgbClr val="FF9900"/>
                    </a:solidFill>
                  </a:tcPr>
                </a:tc>
                <a:tc>
                  <a:txBody>
                    <a:bodyPr/>
                    <a:lstStyle/>
                    <a:p>
                      <a:pPr algn="ctr" fontAlgn="b"/>
                      <a:r>
                        <a:rPr lang="en-US" sz="2000" b="1" u="none" strike="noStrike" dirty="0">
                          <a:solidFill>
                            <a:schemeClr val="tx1"/>
                          </a:solidFill>
                          <a:effectLst/>
                          <a:latin typeface="+mn-lt"/>
                        </a:rPr>
                        <a:t>Classification Tree</a:t>
                      </a:r>
                      <a:endParaRPr lang="en-US" sz="2000" b="1" i="0" u="none" strike="noStrike" dirty="0">
                        <a:solidFill>
                          <a:schemeClr val="tx1"/>
                        </a:solidFill>
                        <a:effectLst/>
                        <a:latin typeface="+mn-lt"/>
                      </a:endParaRPr>
                    </a:p>
                  </a:txBody>
                  <a:tcPr marL="9525" marR="9525" marT="9525" marB="0" anchor="b">
                    <a:solidFill>
                      <a:srgbClr val="FF9900"/>
                    </a:solidFill>
                  </a:tcPr>
                </a:tc>
                <a:tc>
                  <a:txBody>
                    <a:bodyPr/>
                    <a:lstStyle/>
                    <a:p>
                      <a:pPr algn="ctr" fontAlgn="b"/>
                      <a:r>
                        <a:rPr lang="en-US" sz="2000" b="1" u="none" strike="noStrike">
                          <a:solidFill>
                            <a:schemeClr val="tx1"/>
                          </a:solidFill>
                          <a:effectLst/>
                          <a:latin typeface="+mn-lt"/>
                        </a:rPr>
                        <a:t>Random Forest</a:t>
                      </a:r>
                      <a:endParaRPr lang="en-US" sz="2000" b="1" i="0" u="none" strike="noStrike">
                        <a:solidFill>
                          <a:schemeClr val="tx1"/>
                        </a:solidFill>
                        <a:effectLst/>
                        <a:latin typeface="+mn-lt"/>
                      </a:endParaRPr>
                    </a:p>
                  </a:txBody>
                  <a:tcPr marL="9525" marR="9525" marT="9525" marB="0" anchor="b">
                    <a:solidFill>
                      <a:srgbClr val="FF9900"/>
                    </a:solidFill>
                  </a:tcPr>
                </a:tc>
                <a:extLst>
                  <a:ext uri="{0D108BD9-81ED-4DB2-BD59-A6C34878D82A}">
                    <a16:rowId xmlns:a16="http://schemas.microsoft.com/office/drawing/2014/main" val="3409545108"/>
                  </a:ext>
                </a:extLst>
              </a:tr>
              <a:tr h="343752">
                <a:tc>
                  <a:txBody>
                    <a:bodyPr/>
                    <a:lstStyle/>
                    <a:p>
                      <a:pPr algn="ctr" fontAlgn="ctr"/>
                      <a:r>
                        <a:rPr lang="en-US" sz="2000" b="1" u="none" strike="noStrike" dirty="0">
                          <a:solidFill>
                            <a:schemeClr val="tx1"/>
                          </a:solidFill>
                          <a:effectLst/>
                          <a:latin typeface="+mn-lt"/>
                        </a:rPr>
                        <a:t>Sensitivity</a:t>
                      </a:r>
                      <a:endParaRPr lang="en-US" sz="2000" b="1" i="0" u="none" strike="noStrike" dirty="0">
                        <a:solidFill>
                          <a:schemeClr val="tx1"/>
                        </a:solidFill>
                        <a:effectLst/>
                        <a:latin typeface="+mn-lt"/>
                      </a:endParaRPr>
                    </a:p>
                  </a:txBody>
                  <a:tcPr marL="9525" marR="9525" marT="9525" marB="0" anchor="ctr">
                    <a:solidFill>
                      <a:srgbClr val="FF9900"/>
                    </a:solidFill>
                  </a:tcPr>
                </a:tc>
                <a:tc>
                  <a:txBody>
                    <a:bodyPr/>
                    <a:lstStyle/>
                    <a:p>
                      <a:pPr algn="ctr" fontAlgn="ctr"/>
                      <a:r>
                        <a:rPr lang="en-US" sz="2000" b="1" u="none" strike="noStrike" dirty="0">
                          <a:solidFill>
                            <a:schemeClr val="tx1"/>
                          </a:solidFill>
                          <a:effectLst/>
                          <a:latin typeface="+mn-lt"/>
                        </a:rPr>
                        <a:t>49.4%</a:t>
                      </a:r>
                      <a:endParaRPr lang="en-US" sz="2000" b="1" i="0" u="none" strike="noStrike" dirty="0">
                        <a:solidFill>
                          <a:schemeClr val="tx1"/>
                        </a:solidFill>
                        <a:effectLst/>
                        <a:latin typeface="+mn-lt"/>
                      </a:endParaRPr>
                    </a:p>
                  </a:txBody>
                  <a:tcPr marL="9525" marR="9525" marT="9525" marB="0" anchor="ctr">
                    <a:solidFill>
                      <a:srgbClr val="FF9900"/>
                    </a:solidFill>
                  </a:tcPr>
                </a:tc>
                <a:tc>
                  <a:txBody>
                    <a:bodyPr/>
                    <a:lstStyle/>
                    <a:p>
                      <a:pPr algn="ctr" fontAlgn="ctr"/>
                      <a:r>
                        <a:rPr lang="en-US" sz="2000" b="1" u="none" strike="noStrike" dirty="0">
                          <a:solidFill>
                            <a:schemeClr val="tx1"/>
                          </a:solidFill>
                          <a:effectLst/>
                          <a:latin typeface="+mn-lt"/>
                        </a:rPr>
                        <a:t>61.5%</a:t>
                      </a:r>
                      <a:endParaRPr lang="en-US" sz="2000" b="1" i="0" u="none" strike="noStrike" dirty="0">
                        <a:solidFill>
                          <a:schemeClr val="tx1"/>
                        </a:solidFill>
                        <a:effectLst/>
                        <a:latin typeface="+mn-lt"/>
                      </a:endParaRPr>
                    </a:p>
                  </a:txBody>
                  <a:tcPr marL="9525" marR="9525" marT="9525" marB="0" anchor="ctr">
                    <a:solidFill>
                      <a:srgbClr val="FF9900"/>
                    </a:solidFill>
                  </a:tcPr>
                </a:tc>
                <a:tc>
                  <a:txBody>
                    <a:bodyPr/>
                    <a:lstStyle/>
                    <a:p>
                      <a:pPr algn="ctr" fontAlgn="b"/>
                      <a:r>
                        <a:rPr lang="en-US" sz="2000" b="1" u="none" strike="noStrike">
                          <a:solidFill>
                            <a:schemeClr val="tx1"/>
                          </a:solidFill>
                          <a:effectLst/>
                          <a:latin typeface="+mn-lt"/>
                        </a:rPr>
                        <a:t>52.8%</a:t>
                      </a:r>
                      <a:endParaRPr lang="en-US" sz="2000" b="1" i="0" u="none" strike="noStrike">
                        <a:solidFill>
                          <a:schemeClr val="tx1"/>
                        </a:solidFill>
                        <a:effectLst/>
                        <a:latin typeface="+mn-lt"/>
                      </a:endParaRPr>
                    </a:p>
                  </a:txBody>
                  <a:tcPr marL="9525" marR="9525" marT="9525" marB="0" anchor="b">
                    <a:solidFill>
                      <a:srgbClr val="FF9900"/>
                    </a:solidFill>
                  </a:tcPr>
                </a:tc>
                <a:extLst>
                  <a:ext uri="{0D108BD9-81ED-4DB2-BD59-A6C34878D82A}">
                    <a16:rowId xmlns:a16="http://schemas.microsoft.com/office/drawing/2014/main" val="4275396470"/>
                  </a:ext>
                </a:extLst>
              </a:tr>
              <a:tr h="343752">
                <a:tc>
                  <a:txBody>
                    <a:bodyPr/>
                    <a:lstStyle/>
                    <a:p>
                      <a:pPr algn="ctr" fontAlgn="ctr"/>
                      <a:r>
                        <a:rPr lang="en-US" sz="2000" b="1" u="none" strike="noStrike">
                          <a:solidFill>
                            <a:schemeClr val="tx1"/>
                          </a:solidFill>
                          <a:effectLst/>
                          <a:latin typeface="+mn-lt"/>
                        </a:rPr>
                        <a:t>specificity</a:t>
                      </a:r>
                      <a:endParaRPr lang="en-US" sz="2000" b="1" i="0" u="none" strike="noStrike">
                        <a:solidFill>
                          <a:schemeClr val="tx1"/>
                        </a:solidFill>
                        <a:effectLst/>
                        <a:latin typeface="+mn-lt"/>
                      </a:endParaRPr>
                    </a:p>
                  </a:txBody>
                  <a:tcPr marL="9525" marR="9525" marT="9525" marB="0" anchor="ctr">
                    <a:solidFill>
                      <a:srgbClr val="FF9900"/>
                    </a:solidFill>
                  </a:tcPr>
                </a:tc>
                <a:tc>
                  <a:txBody>
                    <a:bodyPr/>
                    <a:lstStyle/>
                    <a:p>
                      <a:pPr algn="ctr" fontAlgn="ctr"/>
                      <a:r>
                        <a:rPr lang="en-US" sz="2000" b="1" u="none" strike="noStrike" dirty="0">
                          <a:solidFill>
                            <a:schemeClr val="tx1"/>
                          </a:solidFill>
                          <a:effectLst/>
                          <a:latin typeface="+mn-lt"/>
                        </a:rPr>
                        <a:t>99.6%</a:t>
                      </a:r>
                      <a:endParaRPr lang="en-US" sz="2000" b="1" i="0" u="none" strike="noStrike" dirty="0">
                        <a:solidFill>
                          <a:schemeClr val="tx1"/>
                        </a:solidFill>
                        <a:effectLst/>
                        <a:latin typeface="+mn-lt"/>
                      </a:endParaRPr>
                    </a:p>
                  </a:txBody>
                  <a:tcPr marL="9525" marR="9525" marT="9525" marB="0" anchor="ctr">
                    <a:solidFill>
                      <a:srgbClr val="FF9900"/>
                    </a:solidFill>
                  </a:tcPr>
                </a:tc>
                <a:tc>
                  <a:txBody>
                    <a:bodyPr/>
                    <a:lstStyle/>
                    <a:p>
                      <a:pPr algn="ctr" fontAlgn="ctr"/>
                      <a:r>
                        <a:rPr lang="en-US" sz="2000" b="1" u="none" strike="noStrike" dirty="0">
                          <a:solidFill>
                            <a:schemeClr val="tx1"/>
                          </a:solidFill>
                          <a:effectLst/>
                          <a:latin typeface="+mn-lt"/>
                        </a:rPr>
                        <a:t>99.1%</a:t>
                      </a:r>
                      <a:endParaRPr lang="en-US" sz="2000" b="1" i="0" u="none" strike="noStrike" dirty="0">
                        <a:solidFill>
                          <a:schemeClr val="tx1"/>
                        </a:solidFill>
                        <a:effectLst/>
                        <a:latin typeface="+mn-lt"/>
                      </a:endParaRPr>
                    </a:p>
                  </a:txBody>
                  <a:tcPr marL="9525" marR="9525" marT="9525" marB="0" anchor="ctr">
                    <a:solidFill>
                      <a:srgbClr val="FF9900"/>
                    </a:solidFill>
                  </a:tcPr>
                </a:tc>
                <a:tc>
                  <a:txBody>
                    <a:bodyPr/>
                    <a:lstStyle/>
                    <a:p>
                      <a:pPr algn="ctr" fontAlgn="b"/>
                      <a:r>
                        <a:rPr lang="en-US" sz="2000" b="1" u="none" strike="noStrike" dirty="0">
                          <a:solidFill>
                            <a:schemeClr val="tx1"/>
                          </a:solidFill>
                          <a:effectLst/>
                          <a:latin typeface="+mn-lt"/>
                        </a:rPr>
                        <a:t>99.5%</a:t>
                      </a:r>
                      <a:endParaRPr lang="en-US" sz="2000" b="1" i="0" u="none" strike="noStrike" dirty="0">
                        <a:solidFill>
                          <a:schemeClr val="tx1"/>
                        </a:solidFill>
                        <a:effectLst/>
                        <a:latin typeface="+mn-lt"/>
                      </a:endParaRPr>
                    </a:p>
                  </a:txBody>
                  <a:tcPr marL="9525" marR="9525" marT="9525" marB="0" anchor="b">
                    <a:solidFill>
                      <a:srgbClr val="FF9900"/>
                    </a:solidFill>
                  </a:tcPr>
                </a:tc>
                <a:extLst>
                  <a:ext uri="{0D108BD9-81ED-4DB2-BD59-A6C34878D82A}">
                    <a16:rowId xmlns:a16="http://schemas.microsoft.com/office/drawing/2014/main" val="3146932174"/>
                  </a:ext>
                </a:extLst>
              </a:tr>
              <a:tr h="343752">
                <a:tc>
                  <a:txBody>
                    <a:bodyPr/>
                    <a:lstStyle/>
                    <a:p>
                      <a:pPr algn="ctr" fontAlgn="ctr"/>
                      <a:r>
                        <a:rPr lang="en-US" sz="2000" b="1" u="none" strike="noStrike">
                          <a:solidFill>
                            <a:schemeClr val="tx1"/>
                          </a:solidFill>
                          <a:effectLst/>
                          <a:latin typeface="+mn-lt"/>
                        </a:rPr>
                        <a:t>Accuracy</a:t>
                      </a:r>
                      <a:endParaRPr lang="en-US" sz="2000" b="1" i="0" u="none" strike="noStrike">
                        <a:solidFill>
                          <a:schemeClr val="tx1"/>
                        </a:solidFill>
                        <a:effectLst/>
                        <a:latin typeface="+mn-lt"/>
                      </a:endParaRPr>
                    </a:p>
                  </a:txBody>
                  <a:tcPr marL="9525" marR="9525" marT="9525" marB="0" anchor="ctr">
                    <a:solidFill>
                      <a:srgbClr val="FF9900"/>
                    </a:solidFill>
                  </a:tcPr>
                </a:tc>
                <a:tc>
                  <a:txBody>
                    <a:bodyPr/>
                    <a:lstStyle/>
                    <a:p>
                      <a:pPr algn="ctr" fontAlgn="ctr"/>
                      <a:r>
                        <a:rPr lang="en-US" sz="2000" b="1" u="none" strike="noStrike">
                          <a:solidFill>
                            <a:schemeClr val="tx1"/>
                          </a:solidFill>
                          <a:effectLst/>
                          <a:latin typeface="+mn-lt"/>
                        </a:rPr>
                        <a:t>97.7%</a:t>
                      </a:r>
                      <a:endParaRPr lang="en-US" sz="2000" b="1" i="0" u="none" strike="noStrike">
                        <a:solidFill>
                          <a:schemeClr val="tx1"/>
                        </a:solidFill>
                        <a:effectLst/>
                        <a:latin typeface="+mn-lt"/>
                      </a:endParaRPr>
                    </a:p>
                  </a:txBody>
                  <a:tcPr marL="9525" marR="9525" marT="9525" marB="0" anchor="ctr">
                    <a:solidFill>
                      <a:srgbClr val="FF9900"/>
                    </a:solidFill>
                  </a:tcPr>
                </a:tc>
                <a:tc>
                  <a:txBody>
                    <a:bodyPr/>
                    <a:lstStyle/>
                    <a:p>
                      <a:pPr algn="ctr" fontAlgn="ctr"/>
                      <a:r>
                        <a:rPr lang="en-US" sz="2000" b="1" u="none" strike="noStrike" dirty="0">
                          <a:solidFill>
                            <a:schemeClr val="tx1"/>
                          </a:solidFill>
                          <a:effectLst/>
                          <a:latin typeface="+mn-lt"/>
                        </a:rPr>
                        <a:t>97.6%</a:t>
                      </a:r>
                      <a:endParaRPr lang="en-US" sz="2000" b="1" i="0" u="none" strike="noStrike" dirty="0">
                        <a:solidFill>
                          <a:schemeClr val="tx1"/>
                        </a:solidFill>
                        <a:effectLst/>
                        <a:latin typeface="+mn-lt"/>
                      </a:endParaRPr>
                    </a:p>
                  </a:txBody>
                  <a:tcPr marL="9525" marR="9525" marT="9525" marB="0" anchor="ctr">
                    <a:solidFill>
                      <a:srgbClr val="FF9900"/>
                    </a:solidFill>
                  </a:tcPr>
                </a:tc>
                <a:tc>
                  <a:txBody>
                    <a:bodyPr/>
                    <a:lstStyle/>
                    <a:p>
                      <a:pPr algn="ctr" fontAlgn="b"/>
                      <a:r>
                        <a:rPr lang="en-US" sz="2000" b="1" u="none" strike="noStrike" dirty="0">
                          <a:solidFill>
                            <a:schemeClr val="tx1"/>
                          </a:solidFill>
                          <a:effectLst/>
                          <a:latin typeface="+mn-lt"/>
                        </a:rPr>
                        <a:t>97.7%</a:t>
                      </a:r>
                      <a:endParaRPr lang="en-US" sz="2000" b="1" i="0" u="none" strike="noStrike" dirty="0">
                        <a:solidFill>
                          <a:schemeClr val="tx1"/>
                        </a:solidFill>
                        <a:effectLst/>
                        <a:latin typeface="+mn-lt"/>
                      </a:endParaRPr>
                    </a:p>
                  </a:txBody>
                  <a:tcPr marL="9525" marR="9525" marT="9525" marB="0" anchor="b">
                    <a:solidFill>
                      <a:srgbClr val="FF9900"/>
                    </a:solidFill>
                  </a:tcPr>
                </a:tc>
                <a:extLst>
                  <a:ext uri="{0D108BD9-81ED-4DB2-BD59-A6C34878D82A}">
                    <a16:rowId xmlns:a16="http://schemas.microsoft.com/office/drawing/2014/main" val="808908361"/>
                  </a:ext>
                </a:extLst>
              </a:tr>
              <a:tr h="343752">
                <a:tc>
                  <a:txBody>
                    <a:bodyPr/>
                    <a:lstStyle/>
                    <a:p>
                      <a:pPr algn="ctr" fontAlgn="ctr"/>
                      <a:r>
                        <a:rPr lang="en-US" sz="2000" b="1" u="none" strike="noStrike">
                          <a:solidFill>
                            <a:schemeClr val="tx1"/>
                          </a:solidFill>
                          <a:effectLst/>
                          <a:latin typeface="+mn-lt"/>
                        </a:rPr>
                        <a:t>AUROC</a:t>
                      </a:r>
                      <a:endParaRPr lang="en-US" sz="2000" b="1" i="0" u="none" strike="noStrike">
                        <a:solidFill>
                          <a:schemeClr val="tx1"/>
                        </a:solidFill>
                        <a:effectLst/>
                        <a:latin typeface="+mn-lt"/>
                      </a:endParaRPr>
                    </a:p>
                  </a:txBody>
                  <a:tcPr marL="9525" marR="9525" marT="9525" marB="0" anchor="ctr">
                    <a:solidFill>
                      <a:srgbClr val="FF9900"/>
                    </a:solidFill>
                  </a:tcPr>
                </a:tc>
                <a:tc>
                  <a:txBody>
                    <a:bodyPr/>
                    <a:lstStyle/>
                    <a:p>
                      <a:pPr algn="ctr" fontAlgn="ctr"/>
                      <a:r>
                        <a:rPr lang="en-US" sz="2000" b="1" u="none" strike="noStrike" dirty="0">
                          <a:solidFill>
                            <a:schemeClr val="tx1"/>
                          </a:solidFill>
                          <a:effectLst/>
                          <a:latin typeface="+mn-lt"/>
                        </a:rPr>
                        <a:t>94.6%</a:t>
                      </a:r>
                      <a:endParaRPr lang="en-US" sz="2000" b="1" i="0" u="none" strike="noStrike" dirty="0">
                        <a:solidFill>
                          <a:schemeClr val="tx1"/>
                        </a:solidFill>
                        <a:effectLst/>
                        <a:latin typeface="+mn-lt"/>
                      </a:endParaRPr>
                    </a:p>
                  </a:txBody>
                  <a:tcPr marL="9525" marR="9525" marT="9525" marB="0" anchor="ctr">
                    <a:solidFill>
                      <a:srgbClr val="FF9900"/>
                    </a:solidFill>
                  </a:tcPr>
                </a:tc>
                <a:tc>
                  <a:txBody>
                    <a:bodyPr/>
                    <a:lstStyle/>
                    <a:p>
                      <a:pPr algn="ctr" fontAlgn="ctr"/>
                      <a:r>
                        <a:rPr lang="en-US" sz="2000" b="1" u="none" strike="noStrike" dirty="0">
                          <a:solidFill>
                            <a:schemeClr val="tx1"/>
                          </a:solidFill>
                          <a:effectLst/>
                          <a:latin typeface="+mn-lt"/>
                        </a:rPr>
                        <a:t>91.5%</a:t>
                      </a:r>
                      <a:endParaRPr lang="en-US" sz="2000" b="1" i="0" u="none" strike="noStrike" dirty="0">
                        <a:solidFill>
                          <a:schemeClr val="tx1"/>
                        </a:solidFill>
                        <a:effectLst/>
                        <a:latin typeface="+mn-lt"/>
                      </a:endParaRPr>
                    </a:p>
                  </a:txBody>
                  <a:tcPr marL="9525" marR="9525" marT="9525" marB="0" anchor="ctr">
                    <a:solidFill>
                      <a:srgbClr val="FF9900"/>
                    </a:solidFill>
                  </a:tcPr>
                </a:tc>
                <a:tc>
                  <a:txBody>
                    <a:bodyPr/>
                    <a:lstStyle/>
                    <a:p>
                      <a:pPr algn="ctr" fontAlgn="b"/>
                      <a:r>
                        <a:rPr lang="en-US" sz="2000" b="1" u="none" strike="noStrike" dirty="0">
                          <a:solidFill>
                            <a:schemeClr val="tx1"/>
                          </a:solidFill>
                          <a:effectLst/>
                          <a:latin typeface="+mn-lt"/>
                        </a:rPr>
                        <a:t>92.2%</a:t>
                      </a:r>
                      <a:endParaRPr lang="en-US" sz="2000" b="1" i="0" u="none" strike="noStrike" dirty="0">
                        <a:solidFill>
                          <a:schemeClr val="tx1"/>
                        </a:solidFill>
                        <a:effectLst/>
                        <a:latin typeface="+mn-lt"/>
                      </a:endParaRPr>
                    </a:p>
                  </a:txBody>
                  <a:tcPr marL="9525" marR="9525" marT="9525" marB="0" anchor="b">
                    <a:solidFill>
                      <a:srgbClr val="FF9900"/>
                    </a:solidFill>
                  </a:tcPr>
                </a:tc>
                <a:extLst>
                  <a:ext uri="{0D108BD9-81ED-4DB2-BD59-A6C34878D82A}">
                    <a16:rowId xmlns:a16="http://schemas.microsoft.com/office/drawing/2014/main" val="1206603225"/>
                  </a:ext>
                </a:extLst>
              </a:tr>
              <a:tr h="343752">
                <a:tc>
                  <a:txBody>
                    <a:bodyPr/>
                    <a:lstStyle/>
                    <a:p>
                      <a:pPr algn="ctr" fontAlgn="ctr"/>
                      <a:r>
                        <a:rPr lang="en-US" sz="2000" b="1" u="none" strike="noStrike">
                          <a:solidFill>
                            <a:schemeClr val="tx1"/>
                          </a:solidFill>
                          <a:effectLst/>
                          <a:latin typeface="+mn-lt"/>
                        </a:rPr>
                        <a:t>Balanced Accuracy</a:t>
                      </a:r>
                      <a:endParaRPr lang="en-US" sz="2000" b="1" i="0" u="none" strike="noStrike">
                        <a:solidFill>
                          <a:schemeClr val="tx1"/>
                        </a:solidFill>
                        <a:effectLst/>
                        <a:latin typeface="+mn-lt"/>
                      </a:endParaRPr>
                    </a:p>
                  </a:txBody>
                  <a:tcPr marL="9525" marR="9525" marT="9525" marB="0" anchor="ctr">
                    <a:solidFill>
                      <a:srgbClr val="FF9900"/>
                    </a:solidFill>
                  </a:tcPr>
                </a:tc>
                <a:tc>
                  <a:txBody>
                    <a:bodyPr/>
                    <a:lstStyle/>
                    <a:p>
                      <a:pPr algn="ctr" fontAlgn="ctr"/>
                      <a:r>
                        <a:rPr lang="en-US" sz="2000" b="1" u="none" strike="noStrike">
                          <a:solidFill>
                            <a:schemeClr val="tx1"/>
                          </a:solidFill>
                          <a:effectLst/>
                          <a:latin typeface="+mn-lt"/>
                        </a:rPr>
                        <a:t>74.5%</a:t>
                      </a:r>
                      <a:endParaRPr lang="en-US" sz="2000" b="1" i="0" u="none" strike="noStrike">
                        <a:solidFill>
                          <a:schemeClr val="tx1"/>
                        </a:solidFill>
                        <a:effectLst/>
                        <a:latin typeface="+mn-lt"/>
                      </a:endParaRPr>
                    </a:p>
                  </a:txBody>
                  <a:tcPr marL="9525" marR="9525" marT="9525" marB="0" anchor="ctr">
                    <a:solidFill>
                      <a:srgbClr val="FF9900"/>
                    </a:solidFill>
                  </a:tcPr>
                </a:tc>
                <a:tc>
                  <a:txBody>
                    <a:bodyPr/>
                    <a:lstStyle/>
                    <a:p>
                      <a:pPr algn="ctr" fontAlgn="ctr"/>
                      <a:r>
                        <a:rPr lang="en-US" sz="2000" b="1" u="none" strike="noStrike">
                          <a:solidFill>
                            <a:schemeClr val="tx1"/>
                          </a:solidFill>
                          <a:effectLst/>
                          <a:latin typeface="+mn-lt"/>
                        </a:rPr>
                        <a:t>80.3%</a:t>
                      </a:r>
                      <a:endParaRPr lang="en-US" sz="2000" b="1" i="0" u="none" strike="noStrike">
                        <a:solidFill>
                          <a:schemeClr val="tx1"/>
                        </a:solidFill>
                        <a:effectLst/>
                        <a:latin typeface="+mn-lt"/>
                      </a:endParaRPr>
                    </a:p>
                  </a:txBody>
                  <a:tcPr marL="9525" marR="9525" marT="9525" marB="0" anchor="ctr">
                    <a:solidFill>
                      <a:srgbClr val="FF9900"/>
                    </a:solidFill>
                  </a:tcPr>
                </a:tc>
                <a:tc>
                  <a:txBody>
                    <a:bodyPr/>
                    <a:lstStyle/>
                    <a:p>
                      <a:pPr algn="ctr" fontAlgn="b"/>
                      <a:r>
                        <a:rPr lang="en-US" sz="2000" b="1" u="none" strike="noStrike" dirty="0">
                          <a:solidFill>
                            <a:schemeClr val="tx1"/>
                          </a:solidFill>
                          <a:effectLst/>
                          <a:latin typeface="+mn-lt"/>
                        </a:rPr>
                        <a:t>76.1%</a:t>
                      </a:r>
                      <a:endParaRPr lang="en-US" sz="2000" b="1" i="0" u="none" strike="noStrike" dirty="0">
                        <a:solidFill>
                          <a:schemeClr val="tx1"/>
                        </a:solidFill>
                        <a:effectLst/>
                        <a:latin typeface="+mn-lt"/>
                      </a:endParaRPr>
                    </a:p>
                  </a:txBody>
                  <a:tcPr marL="9525" marR="9525" marT="9525" marB="0" anchor="b">
                    <a:solidFill>
                      <a:srgbClr val="FF9900"/>
                    </a:solidFill>
                  </a:tcPr>
                </a:tc>
                <a:extLst>
                  <a:ext uri="{0D108BD9-81ED-4DB2-BD59-A6C34878D82A}">
                    <a16:rowId xmlns:a16="http://schemas.microsoft.com/office/drawing/2014/main" val="1448205212"/>
                  </a:ext>
                </a:extLst>
              </a:tr>
            </a:tbl>
          </a:graphicData>
        </a:graphic>
      </p:graphicFrame>
      <p:pic>
        <p:nvPicPr>
          <p:cNvPr id="3" name="Content Placeholder 4" descr="Graphical user interface, chart&#10;&#10;Description automatically generated">
            <a:extLst>
              <a:ext uri="{FF2B5EF4-FFF2-40B4-BE49-F238E27FC236}">
                <a16:creationId xmlns:a16="http://schemas.microsoft.com/office/drawing/2014/main" id="{E54C8902-4F05-BB83-6C9D-85D17E59BEA7}"/>
              </a:ext>
            </a:extLst>
          </p:cNvPr>
          <p:cNvPicPr>
            <a:picLocks noChangeAspect="1"/>
          </p:cNvPicPr>
          <p:nvPr/>
        </p:nvPicPr>
        <p:blipFill>
          <a:blip r:embed="rId2"/>
          <a:stretch>
            <a:fillRect/>
          </a:stretch>
        </p:blipFill>
        <p:spPr>
          <a:xfrm>
            <a:off x="4408779" y="113190"/>
            <a:ext cx="7783221" cy="4436437"/>
          </a:xfrm>
          <a:prstGeom prst="rect">
            <a:avLst/>
          </a:prstGeom>
        </p:spPr>
      </p:pic>
      <p:cxnSp>
        <p:nvCxnSpPr>
          <p:cNvPr id="7" name="Straight Connector 6">
            <a:extLst>
              <a:ext uri="{FF2B5EF4-FFF2-40B4-BE49-F238E27FC236}">
                <a16:creationId xmlns:a16="http://schemas.microsoft.com/office/drawing/2014/main" id="{FB7B0D9D-90E6-9726-F99B-37C91C2F323C}"/>
              </a:ext>
            </a:extLst>
          </p:cNvPr>
          <p:cNvCxnSpPr>
            <a:cxnSpLocks/>
          </p:cNvCxnSpPr>
          <p:nvPr/>
        </p:nvCxnSpPr>
        <p:spPr>
          <a:xfrm flipV="1">
            <a:off x="3945661" y="4684242"/>
            <a:ext cx="0" cy="2060566"/>
          </a:xfrm>
          <a:prstGeom prst="line">
            <a:avLst/>
          </a:prstGeom>
          <a:ln w="508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1FF22FA-9553-A876-49BD-1A5D92D9DACD}"/>
              </a:ext>
            </a:extLst>
          </p:cNvPr>
          <p:cNvCxnSpPr>
            <a:cxnSpLocks/>
          </p:cNvCxnSpPr>
          <p:nvPr/>
        </p:nvCxnSpPr>
        <p:spPr>
          <a:xfrm flipV="1">
            <a:off x="5944582" y="4682296"/>
            <a:ext cx="0" cy="2062512"/>
          </a:xfrm>
          <a:prstGeom prst="line">
            <a:avLst/>
          </a:prstGeom>
          <a:ln w="508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F0CC339-1FB2-4A25-164D-F83FF39F9674}"/>
              </a:ext>
            </a:extLst>
          </p:cNvPr>
          <p:cNvCxnSpPr>
            <a:cxnSpLocks/>
          </p:cNvCxnSpPr>
          <p:nvPr/>
        </p:nvCxnSpPr>
        <p:spPr>
          <a:xfrm flipH="1">
            <a:off x="3945661" y="4682296"/>
            <a:ext cx="1998921" cy="0"/>
          </a:xfrm>
          <a:prstGeom prst="line">
            <a:avLst/>
          </a:prstGeom>
          <a:ln w="50800"/>
        </p:spPr>
        <p:style>
          <a:lnRef idx="1">
            <a:schemeClr val="dk1"/>
          </a:lnRef>
          <a:fillRef idx="0">
            <a:schemeClr val="dk1"/>
          </a:fillRef>
          <a:effectRef idx="0">
            <a:schemeClr val="dk1"/>
          </a:effectRef>
          <a:fontRef idx="minor">
            <a:schemeClr val="tx1"/>
          </a:fontRef>
        </p:style>
      </p:cxnSp>
      <p:sp>
        <p:nvSpPr>
          <p:cNvPr id="27" name="Freeform: Shape 9">
            <a:extLst>
              <a:ext uri="{FF2B5EF4-FFF2-40B4-BE49-F238E27FC236}">
                <a16:creationId xmlns:a16="http://schemas.microsoft.com/office/drawing/2014/main" id="{84A7F853-3626-A289-F5A5-CE4D9C0B4E66}"/>
              </a:ext>
            </a:extLst>
          </p:cNvPr>
          <p:cNvSpPr/>
          <p:nvPr/>
        </p:nvSpPr>
        <p:spPr>
          <a:xfrm>
            <a:off x="3687398" y="3436465"/>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
        <p:nvSpPr>
          <p:cNvPr id="28" name="Freeform: Shape 8">
            <a:extLst>
              <a:ext uri="{FF2B5EF4-FFF2-40B4-BE49-F238E27FC236}">
                <a16:creationId xmlns:a16="http://schemas.microsoft.com/office/drawing/2014/main" id="{CDD83FAD-F52A-97AA-81D0-7D2C2C7B4199}"/>
              </a:ext>
            </a:extLst>
          </p:cNvPr>
          <p:cNvSpPr/>
          <p:nvPr/>
        </p:nvSpPr>
        <p:spPr>
          <a:xfrm>
            <a:off x="1906255" y="3510576"/>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cxnSp>
        <p:nvCxnSpPr>
          <p:cNvPr id="31" name="Straight Connector 30">
            <a:extLst>
              <a:ext uri="{FF2B5EF4-FFF2-40B4-BE49-F238E27FC236}">
                <a16:creationId xmlns:a16="http://schemas.microsoft.com/office/drawing/2014/main" id="{7020ADAC-8759-871A-5311-A4CE18D50140}"/>
              </a:ext>
            </a:extLst>
          </p:cNvPr>
          <p:cNvCxnSpPr>
            <a:cxnSpLocks/>
          </p:cNvCxnSpPr>
          <p:nvPr/>
        </p:nvCxnSpPr>
        <p:spPr>
          <a:xfrm flipH="1">
            <a:off x="3945661" y="6744808"/>
            <a:ext cx="1998921" cy="0"/>
          </a:xfrm>
          <a:prstGeom prst="line">
            <a:avLst/>
          </a:prstGeom>
          <a:ln w="50800"/>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028B6CD0-BDDA-C43F-0161-55AFBB60D7B9}"/>
              </a:ext>
            </a:extLst>
          </p:cNvPr>
          <p:cNvSpPr txBox="1"/>
          <p:nvPr/>
        </p:nvSpPr>
        <p:spPr>
          <a:xfrm>
            <a:off x="57685" y="4058408"/>
            <a:ext cx="3279810" cy="584775"/>
          </a:xfrm>
          <a:prstGeom prst="rect">
            <a:avLst/>
          </a:prstGeom>
          <a:noFill/>
        </p:spPr>
        <p:txBody>
          <a:bodyPr wrap="square" rtlCol="0">
            <a:spAutoFit/>
          </a:bodyPr>
          <a:lstStyle/>
          <a:p>
            <a:r>
              <a:rPr lang="en-US" sz="1600" dirty="0"/>
              <a:t>Predict whether customer is going to recommend the product or not?</a:t>
            </a:r>
          </a:p>
        </p:txBody>
      </p:sp>
      <p:graphicFrame>
        <p:nvGraphicFramePr>
          <p:cNvPr id="34" name="Table 33">
            <a:extLst>
              <a:ext uri="{FF2B5EF4-FFF2-40B4-BE49-F238E27FC236}">
                <a16:creationId xmlns:a16="http://schemas.microsoft.com/office/drawing/2014/main" id="{96F8A325-FBE7-2F29-8CE3-4D92CD5B016B}"/>
              </a:ext>
            </a:extLst>
          </p:cNvPr>
          <p:cNvGraphicFramePr>
            <a:graphicFrameLocks noGrp="1"/>
          </p:cNvGraphicFramePr>
          <p:nvPr>
            <p:extLst>
              <p:ext uri="{D42A27DB-BD31-4B8C-83A1-F6EECF244321}">
                <p14:modId xmlns:p14="http://schemas.microsoft.com/office/powerpoint/2010/main" val="1023579503"/>
              </p:ext>
            </p:extLst>
          </p:nvPr>
        </p:nvGraphicFramePr>
        <p:xfrm>
          <a:off x="7886902" y="4775974"/>
          <a:ext cx="3748625" cy="1929765"/>
        </p:xfrm>
        <a:graphic>
          <a:graphicData uri="http://schemas.openxmlformats.org/drawingml/2006/table">
            <a:tbl>
              <a:tblPr>
                <a:tableStyleId>{5C22544A-7EE6-4342-B048-85BDC9FD1C3A}</a:tableStyleId>
              </a:tblPr>
              <a:tblGrid>
                <a:gridCol w="3748625">
                  <a:extLst>
                    <a:ext uri="{9D8B030D-6E8A-4147-A177-3AD203B41FA5}">
                      <a16:colId xmlns:a16="http://schemas.microsoft.com/office/drawing/2014/main" val="2600217127"/>
                    </a:ext>
                  </a:extLst>
                </a:gridCol>
              </a:tblGrid>
              <a:tr h="1848613">
                <a:tc>
                  <a:txBody>
                    <a:bodyPr/>
                    <a:lstStyle/>
                    <a:p>
                      <a:pPr algn="l" fontAlgn="ctr"/>
                      <a:r>
                        <a:rPr lang="en-US" sz="1400" b="0" u="none" strike="noStrike" dirty="0">
                          <a:effectLst/>
                        </a:rPr>
                        <a:t>As our focus is on identifying the customer who will not recommend the product, so we would focus on sensitivity metric, and it is considerably higher for Classification Tree and sensitivity is also same across all the models.</a:t>
                      </a:r>
                      <a:br>
                        <a:rPr lang="en-US" sz="1400" b="0" u="none" strike="noStrike" dirty="0">
                          <a:effectLst/>
                        </a:rPr>
                      </a:br>
                      <a:r>
                        <a:rPr lang="en-US" sz="1400" b="0" u="sng" strike="noStrike" dirty="0">
                          <a:effectLst/>
                        </a:rPr>
                        <a:t>Classification Tree model demonstrates the best overall performance in terms of balanced accuracy, making it the preferred choice for this business question.</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4038130372"/>
                  </a:ext>
                </a:extLst>
              </a:tr>
            </a:tbl>
          </a:graphicData>
        </a:graphic>
      </p:graphicFrame>
    </p:spTree>
    <p:extLst>
      <p:ext uri="{BB962C8B-B14F-4D97-AF65-F5344CB8AC3E}">
        <p14:creationId xmlns:p14="http://schemas.microsoft.com/office/powerpoint/2010/main" val="3631228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D58710CA-297C-4A27-A56F-127ECD2FF7BA}"/>
              </a:ext>
            </a:extLst>
          </p:cNvPr>
          <p:cNvGrpSpPr/>
          <p:nvPr/>
        </p:nvGrpSpPr>
        <p:grpSpPr>
          <a:xfrm rot="12147091">
            <a:off x="10215311" y="5533587"/>
            <a:ext cx="2210578" cy="2419013"/>
            <a:chOff x="-447720" y="-856723"/>
            <a:chExt cx="2210578" cy="2419013"/>
          </a:xfrm>
        </p:grpSpPr>
        <p:sp>
          <p:nvSpPr>
            <p:cNvPr id="66" name="Graphic 4">
              <a:extLst>
                <a:ext uri="{FF2B5EF4-FFF2-40B4-BE49-F238E27FC236}">
                  <a16:creationId xmlns:a16="http://schemas.microsoft.com/office/drawing/2014/main" id="{0E6F84CF-D2ED-4815-9903-F856C033FE84}"/>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67" name="Graphic 4">
              <a:extLst>
                <a:ext uri="{FF2B5EF4-FFF2-40B4-BE49-F238E27FC236}">
                  <a16:creationId xmlns:a16="http://schemas.microsoft.com/office/drawing/2014/main" id="{28251FD8-FF15-41FD-AF53-8F9FB476DFCA}"/>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68" name="Graphic 11">
            <a:extLst>
              <a:ext uri="{FF2B5EF4-FFF2-40B4-BE49-F238E27FC236}">
                <a16:creationId xmlns:a16="http://schemas.microsoft.com/office/drawing/2014/main" id="{1D9FDE98-6960-4232-8830-D31133DD0522}"/>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13" name="Title 1">
            <a:extLst>
              <a:ext uri="{FF2B5EF4-FFF2-40B4-BE49-F238E27FC236}">
                <a16:creationId xmlns:a16="http://schemas.microsoft.com/office/drawing/2014/main" id="{72085CE8-8B3C-EB2C-7CE9-25ECC320D7AF}"/>
              </a:ext>
            </a:extLst>
          </p:cNvPr>
          <p:cNvSpPr txBox="1">
            <a:spLocks/>
          </p:cNvSpPr>
          <p:nvPr/>
        </p:nvSpPr>
        <p:spPr>
          <a:xfrm>
            <a:off x="383891" y="370120"/>
            <a:ext cx="5273749" cy="112343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MODEL EVALUATION – BUSINESS QUESTION 2</a:t>
            </a:r>
          </a:p>
        </p:txBody>
      </p:sp>
      <p:cxnSp>
        <p:nvCxnSpPr>
          <p:cNvPr id="7" name="Straight Connector 6">
            <a:extLst>
              <a:ext uri="{FF2B5EF4-FFF2-40B4-BE49-F238E27FC236}">
                <a16:creationId xmlns:a16="http://schemas.microsoft.com/office/drawing/2014/main" id="{8CE1336B-77BB-3BF1-233B-C3B3343B9E8D}"/>
              </a:ext>
            </a:extLst>
          </p:cNvPr>
          <p:cNvCxnSpPr>
            <a:cxnSpLocks/>
          </p:cNvCxnSpPr>
          <p:nvPr/>
        </p:nvCxnSpPr>
        <p:spPr>
          <a:xfrm flipV="1">
            <a:off x="10672549" y="0"/>
            <a:ext cx="0" cy="1937243"/>
          </a:xfrm>
          <a:prstGeom prst="line">
            <a:avLst/>
          </a:prstGeom>
          <a:ln w="508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E94F3DD-8350-9242-01C6-019336A5FE4C}"/>
              </a:ext>
            </a:extLst>
          </p:cNvPr>
          <p:cNvCxnSpPr>
            <a:cxnSpLocks/>
          </p:cNvCxnSpPr>
          <p:nvPr/>
        </p:nvCxnSpPr>
        <p:spPr>
          <a:xfrm flipV="1">
            <a:off x="12192000" y="-44252"/>
            <a:ext cx="0" cy="1981495"/>
          </a:xfrm>
          <a:prstGeom prst="line">
            <a:avLst/>
          </a:prstGeom>
          <a:ln w="50800"/>
        </p:spPr>
        <p:style>
          <a:lnRef idx="1">
            <a:schemeClr val="dk1"/>
          </a:lnRef>
          <a:fillRef idx="0">
            <a:schemeClr val="dk1"/>
          </a:fillRef>
          <a:effectRef idx="0">
            <a:schemeClr val="dk1"/>
          </a:effectRef>
          <a:fontRef idx="minor">
            <a:schemeClr val="tx1"/>
          </a:fontRef>
        </p:style>
      </p:cxnSp>
      <p:sp>
        <p:nvSpPr>
          <p:cNvPr id="17" name="Freeform: Shape 9">
            <a:extLst>
              <a:ext uri="{FF2B5EF4-FFF2-40B4-BE49-F238E27FC236}">
                <a16:creationId xmlns:a16="http://schemas.microsoft.com/office/drawing/2014/main" id="{80FE8F6F-0BC6-22EF-04D5-E2B75E9AF942}"/>
              </a:ext>
            </a:extLst>
          </p:cNvPr>
          <p:cNvSpPr/>
          <p:nvPr/>
        </p:nvSpPr>
        <p:spPr>
          <a:xfrm>
            <a:off x="4523062" y="1383038"/>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
        <p:nvSpPr>
          <p:cNvPr id="18" name="Freeform: Shape 8">
            <a:extLst>
              <a:ext uri="{FF2B5EF4-FFF2-40B4-BE49-F238E27FC236}">
                <a16:creationId xmlns:a16="http://schemas.microsoft.com/office/drawing/2014/main" id="{2CFCEE40-D6AE-BEE0-3447-8FE8A8CDF8B4}"/>
              </a:ext>
            </a:extLst>
          </p:cNvPr>
          <p:cNvSpPr/>
          <p:nvPr/>
        </p:nvSpPr>
        <p:spPr>
          <a:xfrm>
            <a:off x="2632562" y="149355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20" name="TextBox 19">
            <a:extLst>
              <a:ext uri="{FF2B5EF4-FFF2-40B4-BE49-F238E27FC236}">
                <a16:creationId xmlns:a16="http://schemas.microsoft.com/office/drawing/2014/main" id="{62369449-C604-6F15-AE6C-C5A604FAA9C3}"/>
              </a:ext>
            </a:extLst>
          </p:cNvPr>
          <p:cNvSpPr txBox="1"/>
          <p:nvPr/>
        </p:nvSpPr>
        <p:spPr>
          <a:xfrm>
            <a:off x="8997921" y="2363181"/>
            <a:ext cx="3349256" cy="646331"/>
          </a:xfrm>
          <a:prstGeom prst="rect">
            <a:avLst/>
          </a:prstGeom>
          <a:noFill/>
        </p:spPr>
        <p:txBody>
          <a:bodyPr wrap="square">
            <a:spAutoFit/>
          </a:bodyPr>
          <a:lstStyle/>
          <a:p>
            <a:r>
              <a:rPr lang="en-US" dirty="0"/>
              <a:t>Predict whether the customer is going to give rating of 5 or not?</a:t>
            </a:r>
          </a:p>
        </p:txBody>
      </p:sp>
      <p:graphicFrame>
        <p:nvGraphicFramePr>
          <p:cNvPr id="21" name="Table 20">
            <a:extLst>
              <a:ext uri="{FF2B5EF4-FFF2-40B4-BE49-F238E27FC236}">
                <a16:creationId xmlns:a16="http://schemas.microsoft.com/office/drawing/2014/main" id="{4EF42097-EE1A-87DA-307C-89A8C4380EE6}"/>
              </a:ext>
            </a:extLst>
          </p:cNvPr>
          <p:cNvGraphicFramePr>
            <a:graphicFrameLocks noGrp="1"/>
          </p:cNvGraphicFramePr>
          <p:nvPr>
            <p:extLst>
              <p:ext uri="{D42A27DB-BD31-4B8C-83A1-F6EECF244321}">
                <p14:modId xmlns:p14="http://schemas.microsoft.com/office/powerpoint/2010/main" val="465056651"/>
              </p:ext>
            </p:extLst>
          </p:nvPr>
        </p:nvGraphicFramePr>
        <p:xfrm>
          <a:off x="9144160" y="3348844"/>
          <a:ext cx="2453514" cy="2935605"/>
        </p:xfrm>
        <a:graphic>
          <a:graphicData uri="http://schemas.openxmlformats.org/drawingml/2006/table">
            <a:tbl>
              <a:tblPr>
                <a:tableStyleId>{5C22544A-7EE6-4342-B048-85BDC9FD1C3A}</a:tableStyleId>
              </a:tblPr>
              <a:tblGrid>
                <a:gridCol w="2453514">
                  <a:extLst>
                    <a:ext uri="{9D8B030D-6E8A-4147-A177-3AD203B41FA5}">
                      <a16:colId xmlns:a16="http://schemas.microsoft.com/office/drawing/2014/main" val="1907513445"/>
                    </a:ext>
                  </a:extLst>
                </a:gridCol>
              </a:tblGrid>
              <a:tr h="2533433">
                <a:tc>
                  <a:txBody>
                    <a:bodyPr/>
                    <a:lstStyle/>
                    <a:p>
                      <a:pPr algn="just" fontAlgn="ctr"/>
                      <a:r>
                        <a:rPr lang="en-US" sz="1600" b="0" u="none" strike="noStrike" dirty="0">
                          <a:effectLst/>
                        </a:rPr>
                        <a:t>As our focus is on identifying customers who will not give a rating of 5, we would pay more attention to the specificity metric, as it measures the model's ability to correctly identify customers who will not give a rating of 5.  </a:t>
                      </a:r>
                      <a:r>
                        <a:rPr lang="en-US" sz="1600" b="0" u="sng" strike="noStrike" dirty="0">
                          <a:effectLst/>
                        </a:rPr>
                        <a:t>Random Forest model is the best choice, as it has the highest specificity of 97%</a:t>
                      </a:r>
                      <a:endParaRPr lang="en-US" sz="16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4017183270"/>
                  </a:ext>
                </a:extLst>
              </a:tr>
            </a:tbl>
          </a:graphicData>
        </a:graphic>
      </p:graphicFrame>
      <p:cxnSp>
        <p:nvCxnSpPr>
          <p:cNvPr id="22" name="Straight Connector 21">
            <a:extLst>
              <a:ext uri="{FF2B5EF4-FFF2-40B4-BE49-F238E27FC236}">
                <a16:creationId xmlns:a16="http://schemas.microsoft.com/office/drawing/2014/main" id="{3CAFD4D6-CCAA-2299-064E-D1A865DDB919}"/>
              </a:ext>
            </a:extLst>
          </p:cNvPr>
          <p:cNvCxnSpPr>
            <a:cxnSpLocks/>
          </p:cNvCxnSpPr>
          <p:nvPr/>
        </p:nvCxnSpPr>
        <p:spPr>
          <a:xfrm flipH="1" flipV="1">
            <a:off x="10672549" y="-1"/>
            <a:ext cx="1556631" cy="1"/>
          </a:xfrm>
          <a:prstGeom prst="line">
            <a:avLst/>
          </a:prstGeom>
          <a:ln w="508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F0F02E6-7C8E-0810-572A-08D164BD42B2}"/>
              </a:ext>
            </a:extLst>
          </p:cNvPr>
          <p:cNvCxnSpPr>
            <a:cxnSpLocks/>
          </p:cNvCxnSpPr>
          <p:nvPr/>
        </p:nvCxnSpPr>
        <p:spPr>
          <a:xfrm flipH="1">
            <a:off x="10672549" y="1958417"/>
            <a:ext cx="1556631" cy="0"/>
          </a:xfrm>
          <a:prstGeom prst="line">
            <a:avLst/>
          </a:prstGeom>
          <a:ln w="50800"/>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26EF82F0-F544-0882-DD59-60BCFE375FBE}"/>
              </a:ext>
            </a:extLst>
          </p:cNvPr>
          <p:cNvPicPr>
            <a:picLocks noChangeAspect="1"/>
          </p:cNvPicPr>
          <p:nvPr/>
        </p:nvPicPr>
        <p:blipFill rotWithShape="1">
          <a:blip r:embed="rId2"/>
          <a:srcRect r="3374"/>
          <a:stretch/>
        </p:blipFill>
        <p:spPr>
          <a:xfrm>
            <a:off x="-1" y="2686347"/>
            <a:ext cx="8466020" cy="4150815"/>
          </a:xfrm>
          <a:prstGeom prst="rect">
            <a:avLst/>
          </a:prstGeom>
        </p:spPr>
      </p:pic>
      <p:graphicFrame>
        <p:nvGraphicFramePr>
          <p:cNvPr id="28" name="Table 27">
            <a:extLst>
              <a:ext uri="{FF2B5EF4-FFF2-40B4-BE49-F238E27FC236}">
                <a16:creationId xmlns:a16="http://schemas.microsoft.com/office/drawing/2014/main" id="{9445A6B5-C559-EC26-6B7D-2B93E50DCC52}"/>
              </a:ext>
            </a:extLst>
          </p:cNvPr>
          <p:cNvGraphicFramePr>
            <a:graphicFrameLocks noGrp="1"/>
          </p:cNvGraphicFramePr>
          <p:nvPr>
            <p:extLst>
              <p:ext uri="{D42A27DB-BD31-4B8C-83A1-F6EECF244321}">
                <p14:modId xmlns:p14="http://schemas.microsoft.com/office/powerpoint/2010/main" val="2658136580"/>
              </p:ext>
            </p:extLst>
          </p:nvPr>
        </p:nvGraphicFramePr>
        <p:xfrm>
          <a:off x="5735310" y="-21178"/>
          <a:ext cx="6493869" cy="2301138"/>
        </p:xfrm>
        <a:graphic>
          <a:graphicData uri="http://schemas.openxmlformats.org/drawingml/2006/table">
            <a:tbl>
              <a:tblPr>
                <a:tableStyleId>{5C22544A-7EE6-4342-B048-85BDC9FD1C3A}</a:tableStyleId>
              </a:tblPr>
              <a:tblGrid>
                <a:gridCol w="2129760">
                  <a:extLst>
                    <a:ext uri="{9D8B030D-6E8A-4147-A177-3AD203B41FA5}">
                      <a16:colId xmlns:a16="http://schemas.microsoft.com/office/drawing/2014/main" val="3853223542"/>
                    </a:ext>
                  </a:extLst>
                </a:gridCol>
                <a:gridCol w="898493">
                  <a:extLst>
                    <a:ext uri="{9D8B030D-6E8A-4147-A177-3AD203B41FA5}">
                      <a16:colId xmlns:a16="http://schemas.microsoft.com/office/drawing/2014/main" val="783376026"/>
                    </a:ext>
                  </a:extLst>
                </a:gridCol>
                <a:gridCol w="1882557">
                  <a:extLst>
                    <a:ext uri="{9D8B030D-6E8A-4147-A177-3AD203B41FA5}">
                      <a16:colId xmlns:a16="http://schemas.microsoft.com/office/drawing/2014/main" val="4047225827"/>
                    </a:ext>
                  </a:extLst>
                </a:gridCol>
                <a:gridCol w="1583059">
                  <a:extLst>
                    <a:ext uri="{9D8B030D-6E8A-4147-A177-3AD203B41FA5}">
                      <a16:colId xmlns:a16="http://schemas.microsoft.com/office/drawing/2014/main" val="2288985415"/>
                    </a:ext>
                  </a:extLst>
                </a:gridCol>
              </a:tblGrid>
              <a:tr h="383523">
                <a:tc>
                  <a:txBody>
                    <a:bodyPr/>
                    <a:lstStyle/>
                    <a:p>
                      <a:pPr algn="ctr" fontAlgn="b"/>
                      <a:endParaRPr lang="en-US" sz="1600" b="1" i="0" u="none" strike="noStrike" dirty="0">
                        <a:solidFill>
                          <a:srgbClr val="000000"/>
                        </a:solidFill>
                        <a:effectLst/>
                        <a:latin typeface="+mn-lt"/>
                      </a:endParaRPr>
                    </a:p>
                  </a:txBody>
                  <a:tcPr marL="9525" marR="9525" marT="9525" marB="0" anchor="b">
                    <a:solidFill>
                      <a:srgbClr val="FF9900"/>
                    </a:solidFill>
                  </a:tcPr>
                </a:tc>
                <a:tc>
                  <a:txBody>
                    <a:bodyPr/>
                    <a:lstStyle/>
                    <a:p>
                      <a:pPr algn="ctr" fontAlgn="b"/>
                      <a:r>
                        <a:rPr lang="en-US" sz="1600" b="1" u="none" strike="noStrike">
                          <a:effectLst/>
                          <a:latin typeface="+mn-lt"/>
                        </a:rPr>
                        <a:t>Logisitic</a:t>
                      </a:r>
                      <a:endParaRPr lang="en-US" sz="1600" b="1" i="0" u="none" strike="noStrike">
                        <a:solidFill>
                          <a:srgbClr val="000000"/>
                        </a:solidFill>
                        <a:effectLst/>
                        <a:latin typeface="+mn-lt"/>
                      </a:endParaRPr>
                    </a:p>
                  </a:txBody>
                  <a:tcPr marL="9525" marR="9525" marT="9525" marB="0" anchor="b">
                    <a:solidFill>
                      <a:srgbClr val="FF9900"/>
                    </a:solidFill>
                  </a:tcPr>
                </a:tc>
                <a:tc>
                  <a:txBody>
                    <a:bodyPr/>
                    <a:lstStyle/>
                    <a:p>
                      <a:pPr algn="ctr" fontAlgn="b"/>
                      <a:r>
                        <a:rPr lang="en-US" sz="1600" b="1" u="none" strike="noStrike">
                          <a:effectLst/>
                          <a:latin typeface="+mn-lt"/>
                        </a:rPr>
                        <a:t>Classification Tree</a:t>
                      </a:r>
                      <a:endParaRPr lang="en-US" sz="1600" b="1" i="0" u="none" strike="noStrike">
                        <a:solidFill>
                          <a:srgbClr val="000000"/>
                        </a:solidFill>
                        <a:effectLst/>
                        <a:latin typeface="+mn-lt"/>
                      </a:endParaRPr>
                    </a:p>
                  </a:txBody>
                  <a:tcPr marL="9525" marR="9525" marT="9525" marB="0" anchor="b">
                    <a:solidFill>
                      <a:srgbClr val="FF9900"/>
                    </a:solidFill>
                  </a:tcPr>
                </a:tc>
                <a:tc>
                  <a:txBody>
                    <a:bodyPr/>
                    <a:lstStyle/>
                    <a:p>
                      <a:pPr algn="ctr" fontAlgn="b"/>
                      <a:r>
                        <a:rPr lang="en-US" sz="1600" b="1" u="none" strike="noStrike">
                          <a:effectLst/>
                          <a:latin typeface="+mn-lt"/>
                        </a:rPr>
                        <a:t>Random Forest</a:t>
                      </a:r>
                      <a:endParaRPr lang="en-US" sz="1600" b="1" i="0" u="none" strike="noStrike">
                        <a:solidFill>
                          <a:srgbClr val="000000"/>
                        </a:solidFill>
                        <a:effectLst/>
                        <a:latin typeface="+mn-lt"/>
                      </a:endParaRPr>
                    </a:p>
                  </a:txBody>
                  <a:tcPr marL="9525" marR="9525" marT="9525" marB="0" anchor="b">
                    <a:solidFill>
                      <a:srgbClr val="FF9900"/>
                    </a:solidFill>
                  </a:tcPr>
                </a:tc>
                <a:extLst>
                  <a:ext uri="{0D108BD9-81ED-4DB2-BD59-A6C34878D82A}">
                    <a16:rowId xmlns:a16="http://schemas.microsoft.com/office/drawing/2014/main" val="3147081017"/>
                  </a:ext>
                </a:extLst>
              </a:tr>
              <a:tr h="383523">
                <a:tc>
                  <a:txBody>
                    <a:bodyPr/>
                    <a:lstStyle/>
                    <a:p>
                      <a:pPr algn="ctr" fontAlgn="ctr"/>
                      <a:r>
                        <a:rPr lang="en-US" sz="1600" b="1" u="none" strike="noStrike" dirty="0">
                          <a:effectLst/>
                          <a:latin typeface="+mn-lt"/>
                        </a:rPr>
                        <a:t>Sensitivity</a:t>
                      </a:r>
                      <a:endParaRPr lang="en-US" sz="1600" b="1" i="0" u="none" strike="noStrike" dirty="0">
                        <a:solidFill>
                          <a:srgbClr val="000000"/>
                        </a:solidFill>
                        <a:effectLst/>
                        <a:latin typeface="+mn-lt"/>
                      </a:endParaRPr>
                    </a:p>
                  </a:txBody>
                  <a:tcPr marL="9525" marR="9525" marT="9525" marB="0" anchor="ctr">
                    <a:solidFill>
                      <a:srgbClr val="FF9900"/>
                    </a:solidFill>
                  </a:tcPr>
                </a:tc>
                <a:tc>
                  <a:txBody>
                    <a:bodyPr/>
                    <a:lstStyle/>
                    <a:p>
                      <a:pPr algn="ctr" fontAlgn="ctr"/>
                      <a:r>
                        <a:rPr lang="en-US" sz="1600" b="1" u="none" strike="noStrike">
                          <a:effectLst/>
                          <a:latin typeface="+mn-lt"/>
                        </a:rPr>
                        <a:t>55.2%</a:t>
                      </a:r>
                      <a:endParaRPr lang="en-US" sz="1600" b="1" i="0" u="none" strike="noStrike">
                        <a:solidFill>
                          <a:srgbClr val="000000"/>
                        </a:solidFill>
                        <a:effectLst/>
                        <a:latin typeface="+mn-lt"/>
                      </a:endParaRPr>
                    </a:p>
                  </a:txBody>
                  <a:tcPr marL="9525" marR="9525" marT="9525" marB="0" anchor="ctr">
                    <a:solidFill>
                      <a:srgbClr val="FF9900"/>
                    </a:solidFill>
                  </a:tcPr>
                </a:tc>
                <a:tc>
                  <a:txBody>
                    <a:bodyPr/>
                    <a:lstStyle/>
                    <a:p>
                      <a:pPr algn="ctr" fontAlgn="b"/>
                      <a:r>
                        <a:rPr lang="en-US" sz="1600" b="1" u="none" strike="noStrike">
                          <a:effectLst/>
                          <a:latin typeface="+mn-lt"/>
                        </a:rPr>
                        <a:t>29.79%</a:t>
                      </a:r>
                      <a:endParaRPr lang="en-US" sz="1600" b="1" i="0" u="none" strike="noStrike">
                        <a:solidFill>
                          <a:srgbClr val="FF0000"/>
                        </a:solidFill>
                        <a:effectLst/>
                        <a:latin typeface="+mn-lt"/>
                      </a:endParaRPr>
                    </a:p>
                  </a:txBody>
                  <a:tcPr marL="9525" marR="9525" marT="9525" marB="0" anchor="b">
                    <a:solidFill>
                      <a:srgbClr val="FF9900"/>
                    </a:solidFill>
                  </a:tcPr>
                </a:tc>
                <a:tc>
                  <a:txBody>
                    <a:bodyPr/>
                    <a:lstStyle/>
                    <a:p>
                      <a:pPr algn="ctr" fontAlgn="b"/>
                      <a:r>
                        <a:rPr lang="en-US" sz="1600" b="1" u="none" strike="noStrike">
                          <a:effectLst/>
                          <a:latin typeface="+mn-lt"/>
                        </a:rPr>
                        <a:t>10.20%</a:t>
                      </a:r>
                      <a:endParaRPr lang="en-US" sz="1600" b="1" i="0" u="none" strike="noStrike">
                        <a:solidFill>
                          <a:srgbClr val="000000"/>
                        </a:solidFill>
                        <a:effectLst/>
                        <a:latin typeface="+mn-lt"/>
                      </a:endParaRPr>
                    </a:p>
                  </a:txBody>
                  <a:tcPr marL="9525" marR="9525" marT="9525" marB="0" anchor="b">
                    <a:solidFill>
                      <a:srgbClr val="FF9900"/>
                    </a:solidFill>
                  </a:tcPr>
                </a:tc>
                <a:extLst>
                  <a:ext uri="{0D108BD9-81ED-4DB2-BD59-A6C34878D82A}">
                    <a16:rowId xmlns:a16="http://schemas.microsoft.com/office/drawing/2014/main" val="3150848704"/>
                  </a:ext>
                </a:extLst>
              </a:tr>
              <a:tr h="383523">
                <a:tc>
                  <a:txBody>
                    <a:bodyPr/>
                    <a:lstStyle/>
                    <a:p>
                      <a:pPr algn="ctr" fontAlgn="ctr"/>
                      <a:r>
                        <a:rPr lang="en-US" sz="1600" b="1" u="none" strike="noStrike">
                          <a:effectLst/>
                          <a:latin typeface="+mn-lt"/>
                        </a:rPr>
                        <a:t>specificity</a:t>
                      </a:r>
                      <a:endParaRPr lang="en-US" sz="1600" b="1" i="0" u="none" strike="noStrike">
                        <a:solidFill>
                          <a:srgbClr val="000000"/>
                        </a:solidFill>
                        <a:effectLst/>
                        <a:latin typeface="+mn-lt"/>
                      </a:endParaRPr>
                    </a:p>
                  </a:txBody>
                  <a:tcPr marL="9525" marR="9525" marT="9525" marB="0" anchor="ctr">
                    <a:solidFill>
                      <a:srgbClr val="FF9900"/>
                    </a:solidFill>
                  </a:tcPr>
                </a:tc>
                <a:tc>
                  <a:txBody>
                    <a:bodyPr/>
                    <a:lstStyle/>
                    <a:p>
                      <a:pPr algn="ctr" fontAlgn="ctr"/>
                      <a:r>
                        <a:rPr lang="en-US" sz="1600" b="1" u="none" strike="noStrike">
                          <a:effectLst/>
                          <a:latin typeface="+mn-lt"/>
                        </a:rPr>
                        <a:t>61.6%</a:t>
                      </a:r>
                      <a:endParaRPr lang="en-US" sz="1600" b="1" i="0" u="none" strike="noStrike">
                        <a:solidFill>
                          <a:srgbClr val="000000"/>
                        </a:solidFill>
                        <a:effectLst/>
                        <a:latin typeface="+mn-lt"/>
                      </a:endParaRPr>
                    </a:p>
                  </a:txBody>
                  <a:tcPr marL="9525" marR="9525" marT="9525" marB="0" anchor="ctr">
                    <a:solidFill>
                      <a:srgbClr val="FF9900"/>
                    </a:solidFill>
                  </a:tcPr>
                </a:tc>
                <a:tc>
                  <a:txBody>
                    <a:bodyPr/>
                    <a:lstStyle/>
                    <a:p>
                      <a:pPr algn="ctr" fontAlgn="b"/>
                      <a:r>
                        <a:rPr lang="en-US" sz="1600" b="1" u="none" strike="noStrike">
                          <a:effectLst/>
                          <a:latin typeface="+mn-lt"/>
                        </a:rPr>
                        <a:t>82.45%</a:t>
                      </a:r>
                      <a:endParaRPr lang="en-US" sz="1600" b="1" i="0" u="none" strike="noStrike">
                        <a:solidFill>
                          <a:srgbClr val="000000"/>
                        </a:solidFill>
                        <a:effectLst/>
                        <a:latin typeface="+mn-lt"/>
                      </a:endParaRPr>
                    </a:p>
                  </a:txBody>
                  <a:tcPr marL="9525" marR="9525" marT="9525" marB="0" anchor="b">
                    <a:solidFill>
                      <a:srgbClr val="FF9900"/>
                    </a:solidFill>
                  </a:tcPr>
                </a:tc>
                <a:tc>
                  <a:txBody>
                    <a:bodyPr/>
                    <a:lstStyle/>
                    <a:p>
                      <a:pPr algn="ctr" fontAlgn="b"/>
                      <a:r>
                        <a:rPr lang="en-US" sz="1600" b="1" u="none" strike="noStrike">
                          <a:effectLst/>
                          <a:latin typeface="+mn-lt"/>
                        </a:rPr>
                        <a:t>97.00%</a:t>
                      </a:r>
                      <a:endParaRPr lang="en-US" sz="1600" b="1" i="0" u="none" strike="noStrike">
                        <a:solidFill>
                          <a:srgbClr val="FF0000"/>
                        </a:solidFill>
                        <a:effectLst/>
                        <a:latin typeface="+mn-lt"/>
                      </a:endParaRPr>
                    </a:p>
                  </a:txBody>
                  <a:tcPr marL="9525" marR="9525" marT="9525" marB="0" anchor="b">
                    <a:solidFill>
                      <a:srgbClr val="FF9900"/>
                    </a:solidFill>
                  </a:tcPr>
                </a:tc>
                <a:extLst>
                  <a:ext uri="{0D108BD9-81ED-4DB2-BD59-A6C34878D82A}">
                    <a16:rowId xmlns:a16="http://schemas.microsoft.com/office/drawing/2014/main" val="1366628961"/>
                  </a:ext>
                </a:extLst>
              </a:tr>
              <a:tr h="383523">
                <a:tc>
                  <a:txBody>
                    <a:bodyPr/>
                    <a:lstStyle/>
                    <a:p>
                      <a:pPr algn="ctr" fontAlgn="ctr"/>
                      <a:r>
                        <a:rPr lang="en-US" sz="1600" b="1" u="none" strike="noStrike" dirty="0">
                          <a:effectLst/>
                          <a:latin typeface="+mn-lt"/>
                        </a:rPr>
                        <a:t>Accuracy</a:t>
                      </a:r>
                      <a:endParaRPr lang="en-US" sz="1600" b="1" i="0" u="none" strike="noStrike" dirty="0">
                        <a:solidFill>
                          <a:srgbClr val="000000"/>
                        </a:solidFill>
                        <a:effectLst/>
                        <a:latin typeface="+mn-lt"/>
                      </a:endParaRPr>
                    </a:p>
                  </a:txBody>
                  <a:tcPr marL="9525" marR="9525" marT="9525" marB="0" anchor="ctr">
                    <a:solidFill>
                      <a:srgbClr val="FF9900"/>
                    </a:solidFill>
                  </a:tcPr>
                </a:tc>
                <a:tc>
                  <a:txBody>
                    <a:bodyPr/>
                    <a:lstStyle/>
                    <a:p>
                      <a:pPr algn="ctr" fontAlgn="ctr"/>
                      <a:r>
                        <a:rPr lang="en-US" sz="1600" b="1" u="none" strike="noStrike" dirty="0">
                          <a:effectLst/>
                          <a:latin typeface="+mn-lt"/>
                        </a:rPr>
                        <a:t>59.1%</a:t>
                      </a:r>
                      <a:endParaRPr lang="en-US" sz="1600" b="1" i="0" u="none" strike="noStrike" dirty="0">
                        <a:solidFill>
                          <a:srgbClr val="000000"/>
                        </a:solidFill>
                        <a:effectLst/>
                        <a:latin typeface="+mn-lt"/>
                      </a:endParaRPr>
                    </a:p>
                  </a:txBody>
                  <a:tcPr marL="9525" marR="9525" marT="9525" marB="0" anchor="ctr">
                    <a:solidFill>
                      <a:srgbClr val="FF9900"/>
                    </a:solidFill>
                  </a:tcPr>
                </a:tc>
                <a:tc>
                  <a:txBody>
                    <a:bodyPr/>
                    <a:lstStyle/>
                    <a:p>
                      <a:pPr algn="ctr" fontAlgn="b"/>
                      <a:r>
                        <a:rPr lang="en-US" sz="1600" b="1" u="none" strike="noStrike">
                          <a:effectLst/>
                          <a:latin typeface="+mn-lt"/>
                        </a:rPr>
                        <a:t>62.00%</a:t>
                      </a:r>
                      <a:endParaRPr lang="en-US" sz="1600" b="1" i="0" u="none" strike="noStrike">
                        <a:solidFill>
                          <a:srgbClr val="000000"/>
                        </a:solidFill>
                        <a:effectLst/>
                        <a:latin typeface="+mn-lt"/>
                      </a:endParaRPr>
                    </a:p>
                  </a:txBody>
                  <a:tcPr marL="9525" marR="9525" marT="9525" marB="0" anchor="b">
                    <a:solidFill>
                      <a:srgbClr val="FF9900"/>
                    </a:solidFill>
                  </a:tcPr>
                </a:tc>
                <a:tc>
                  <a:txBody>
                    <a:bodyPr/>
                    <a:lstStyle/>
                    <a:p>
                      <a:pPr algn="ctr" fontAlgn="b"/>
                      <a:r>
                        <a:rPr lang="en-US" sz="1600" b="1" u="none" strike="noStrike" dirty="0">
                          <a:effectLst/>
                          <a:latin typeface="+mn-lt"/>
                        </a:rPr>
                        <a:t>63.40%</a:t>
                      </a:r>
                      <a:endParaRPr lang="en-US" sz="1600" b="1" i="0" u="none" strike="noStrike" dirty="0">
                        <a:solidFill>
                          <a:srgbClr val="FF0000"/>
                        </a:solidFill>
                        <a:effectLst/>
                        <a:latin typeface="+mn-lt"/>
                      </a:endParaRPr>
                    </a:p>
                  </a:txBody>
                  <a:tcPr marL="9525" marR="9525" marT="9525" marB="0" anchor="b">
                    <a:solidFill>
                      <a:srgbClr val="FF9900"/>
                    </a:solidFill>
                  </a:tcPr>
                </a:tc>
                <a:extLst>
                  <a:ext uri="{0D108BD9-81ED-4DB2-BD59-A6C34878D82A}">
                    <a16:rowId xmlns:a16="http://schemas.microsoft.com/office/drawing/2014/main" val="1890387929"/>
                  </a:ext>
                </a:extLst>
              </a:tr>
              <a:tr h="383523">
                <a:tc>
                  <a:txBody>
                    <a:bodyPr/>
                    <a:lstStyle/>
                    <a:p>
                      <a:pPr algn="ctr" fontAlgn="ctr"/>
                      <a:r>
                        <a:rPr lang="en-US" sz="1600" b="1" u="none" strike="noStrike">
                          <a:effectLst/>
                          <a:latin typeface="+mn-lt"/>
                        </a:rPr>
                        <a:t>AUROC</a:t>
                      </a:r>
                      <a:endParaRPr lang="en-US" sz="1600" b="1" i="0" u="none" strike="noStrike">
                        <a:solidFill>
                          <a:srgbClr val="000000"/>
                        </a:solidFill>
                        <a:effectLst/>
                        <a:latin typeface="+mn-lt"/>
                      </a:endParaRPr>
                    </a:p>
                  </a:txBody>
                  <a:tcPr marL="9525" marR="9525" marT="9525" marB="0" anchor="ctr">
                    <a:solidFill>
                      <a:srgbClr val="FF9900"/>
                    </a:solidFill>
                  </a:tcPr>
                </a:tc>
                <a:tc>
                  <a:txBody>
                    <a:bodyPr/>
                    <a:lstStyle/>
                    <a:p>
                      <a:pPr algn="ctr" fontAlgn="ctr"/>
                      <a:r>
                        <a:rPr lang="en-US" sz="1600" b="1" u="none" strike="noStrike">
                          <a:effectLst/>
                          <a:latin typeface="+mn-lt"/>
                        </a:rPr>
                        <a:t>62.0%</a:t>
                      </a:r>
                      <a:endParaRPr lang="en-US" sz="1600" b="1" i="0" u="none" strike="noStrike">
                        <a:solidFill>
                          <a:srgbClr val="000000"/>
                        </a:solidFill>
                        <a:effectLst/>
                        <a:latin typeface="+mn-lt"/>
                      </a:endParaRPr>
                    </a:p>
                  </a:txBody>
                  <a:tcPr marL="9525" marR="9525" marT="9525" marB="0" anchor="ctr">
                    <a:solidFill>
                      <a:srgbClr val="FF9900"/>
                    </a:solidFill>
                  </a:tcPr>
                </a:tc>
                <a:tc>
                  <a:txBody>
                    <a:bodyPr/>
                    <a:lstStyle/>
                    <a:p>
                      <a:pPr algn="ctr" fontAlgn="b"/>
                      <a:r>
                        <a:rPr lang="en-US" sz="1600" b="1" u="none" strike="noStrike" dirty="0">
                          <a:effectLst/>
                          <a:latin typeface="+mn-lt"/>
                        </a:rPr>
                        <a:t>63.11%</a:t>
                      </a:r>
                      <a:endParaRPr lang="en-US" sz="1600" b="1" i="0" u="none" strike="noStrike" dirty="0">
                        <a:solidFill>
                          <a:srgbClr val="000000"/>
                        </a:solidFill>
                        <a:effectLst/>
                        <a:latin typeface="+mn-lt"/>
                      </a:endParaRPr>
                    </a:p>
                  </a:txBody>
                  <a:tcPr marL="9525" marR="9525" marT="9525" marB="0" anchor="b">
                    <a:solidFill>
                      <a:srgbClr val="FF9900"/>
                    </a:solidFill>
                  </a:tcPr>
                </a:tc>
                <a:tc>
                  <a:txBody>
                    <a:bodyPr/>
                    <a:lstStyle/>
                    <a:p>
                      <a:pPr algn="ctr" fontAlgn="b"/>
                      <a:r>
                        <a:rPr lang="en-US" sz="1600" b="1" u="none" strike="noStrike">
                          <a:effectLst/>
                          <a:latin typeface="+mn-lt"/>
                        </a:rPr>
                        <a:t>63.92%</a:t>
                      </a:r>
                      <a:endParaRPr lang="en-US" sz="1600" b="1" i="0" u="none" strike="noStrike">
                        <a:solidFill>
                          <a:srgbClr val="FF0000"/>
                        </a:solidFill>
                        <a:effectLst/>
                        <a:latin typeface="+mn-lt"/>
                      </a:endParaRPr>
                    </a:p>
                  </a:txBody>
                  <a:tcPr marL="9525" marR="9525" marT="9525" marB="0" anchor="b">
                    <a:solidFill>
                      <a:srgbClr val="FF9900"/>
                    </a:solidFill>
                  </a:tcPr>
                </a:tc>
                <a:extLst>
                  <a:ext uri="{0D108BD9-81ED-4DB2-BD59-A6C34878D82A}">
                    <a16:rowId xmlns:a16="http://schemas.microsoft.com/office/drawing/2014/main" val="1713684860"/>
                  </a:ext>
                </a:extLst>
              </a:tr>
              <a:tr h="383523">
                <a:tc>
                  <a:txBody>
                    <a:bodyPr/>
                    <a:lstStyle/>
                    <a:p>
                      <a:pPr algn="ctr" fontAlgn="ctr"/>
                      <a:r>
                        <a:rPr lang="en-US" sz="1600" b="1" u="none" strike="noStrike">
                          <a:effectLst/>
                          <a:latin typeface="+mn-lt"/>
                        </a:rPr>
                        <a:t>Balanced Accuracy</a:t>
                      </a:r>
                      <a:endParaRPr lang="en-US" sz="1600" b="1" i="0" u="none" strike="noStrike">
                        <a:solidFill>
                          <a:srgbClr val="000000"/>
                        </a:solidFill>
                        <a:effectLst/>
                        <a:latin typeface="+mn-lt"/>
                      </a:endParaRPr>
                    </a:p>
                  </a:txBody>
                  <a:tcPr marL="9525" marR="9525" marT="9525" marB="0" anchor="ctr">
                    <a:solidFill>
                      <a:srgbClr val="FF9900"/>
                    </a:solidFill>
                  </a:tcPr>
                </a:tc>
                <a:tc>
                  <a:txBody>
                    <a:bodyPr/>
                    <a:lstStyle/>
                    <a:p>
                      <a:pPr algn="ctr" fontAlgn="ctr"/>
                      <a:r>
                        <a:rPr lang="en-US" sz="1600" b="1" u="none" strike="noStrike">
                          <a:effectLst/>
                          <a:latin typeface="+mn-lt"/>
                        </a:rPr>
                        <a:t>58.3%</a:t>
                      </a:r>
                      <a:endParaRPr lang="en-US" sz="1600" b="1" i="0" u="none" strike="noStrike">
                        <a:solidFill>
                          <a:srgbClr val="000000"/>
                        </a:solidFill>
                        <a:effectLst/>
                        <a:latin typeface="+mn-lt"/>
                      </a:endParaRPr>
                    </a:p>
                  </a:txBody>
                  <a:tcPr marL="9525" marR="9525" marT="9525" marB="0" anchor="ctr">
                    <a:solidFill>
                      <a:srgbClr val="FF9900"/>
                    </a:solidFill>
                  </a:tcPr>
                </a:tc>
                <a:tc>
                  <a:txBody>
                    <a:bodyPr/>
                    <a:lstStyle/>
                    <a:p>
                      <a:pPr algn="ctr" fontAlgn="b"/>
                      <a:r>
                        <a:rPr lang="en-US" sz="1600" b="1" u="none" strike="noStrike" dirty="0">
                          <a:effectLst/>
                          <a:latin typeface="+mn-lt"/>
                        </a:rPr>
                        <a:t>56.12%</a:t>
                      </a:r>
                      <a:endParaRPr lang="en-US" sz="1600" b="1" i="0" u="none" strike="noStrike" dirty="0">
                        <a:solidFill>
                          <a:srgbClr val="FF0000"/>
                        </a:solidFill>
                        <a:effectLst/>
                        <a:latin typeface="+mn-lt"/>
                      </a:endParaRPr>
                    </a:p>
                  </a:txBody>
                  <a:tcPr marL="9525" marR="9525" marT="9525" marB="0" anchor="b">
                    <a:solidFill>
                      <a:srgbClr val="FF9900"/>
                    </a:solidFill>
                  </a:tcPr>
                </a:tc>
                <a:tc>
                  <a:txBody>
                    <a:bodyPr/>
                    <a:lstStyle/>
                    <a:p>
                      <a:pPr algn="ctr" fontAlgn="b"/>
                      <a:r>
                        <a:rPr lang="en-US" sz="1600" b="1" u="none" strike="noStrike" dirty="0">
                          <a:effectLst/>
                          <a:latin typeface="+mn-lt"/>
                        </a:rPr>
                        <a:t>53.60%</a:t>
                      </a:r>
                      <a:endParaRPr lang="en-US" sz="1600" b="1" i="0" u="none" strike="noStrike" dirty="0">
                        <a:solidFill>
                          <a:srgbClr val="000000"/>
                        </a:solidFill>
                        <a:effectLst/>
                        <a:latin typeface="+mn-lt"/>
                      </a:endParaRPr>
                    </a:p>
                  </a:txBody>
                  <a:tcPr marL="9525" marR="9525" marT="9525" marB="0" anchor="b">
                    <a:solidFill>
                      <a:srgbClr val="FF9900"/>
                    </a:solidFill>
                  </a:tcPr>
                </a:tc>
                <a:extLst>
                  <a:ext uri="{0D108BD9-81ED-4DB2-BD59-A6C34878D82A}">
                    <a16:rowId xmlns:a16="http://schemas.microsoft.com/office/drawing/2014/main" val="3510419920"/>
                  </a:ext>
                </a:extLst>
              </a:tr>
            </a:tbl>
          </a:graphicData>
        </a:graphic>
      </p:graphicFrame>
      <p:cxnSp>
        <p:nvCxnSpPr>
          <p:cNvPr id="29" name="Straight Connector 28">
            <a:extLst>
              <a:ext uri="{FF2B5EF4-FFF2-40B4-BE49-F238E27FC236}">
                <a16:creationId xmlns:a16="http://schemas.microsoft.com/office/drawing/2014/main" id="{7ADBB731-04B1-1F57-DAE3-3A6E602D09E5}"/>
              </a:ext>
            </a:extLst>
          </p:cNvPr>
          <p:cNvCxnSpPr>
            <a:cxnSpLocks/>
          </p:cNvCxnSpPr>
          <p:nvPr/>
        </p:nvCxnSpPr>
        <p:spPr>
          <a:xfrm flipV="1">
            <a:off x="10672549" y="-11370"/>
            <a:ext cx="0" cy="2291330"/>
          </a:xfrm>
          <a:prstGeom prst="line">
            <a:avLst/>
          </a:prstGeom>
          <a:ln w="508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C79CD73-F732-2F31-8341-18B2219237F3}"/>
              </a:ext>
            </a:extLst>
          </p:cNvPr>
          <p:cNvCxnSpPr>
            <a:cxnSpLocks/>
          </p:cNvCxnSpPr>
          <p:nvPr/>
        </p:nvCxnSpPr>
        <p:spPr>
          <a:xfrm flipH="1" flipV="1">
            <a:off x="10672549" y="-44252"/>
            <a:ext cx="1556630" cy="24513"/>
          </a:xfrm>
          <a:prstGeom prst="line">
            <a:avLst/>
          </a:prstGeom>
          <a:ln w="508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3B1A264-5E3D-4BD2-AB6D-29687C306AB0}"/>
              </a:ext>
            </a:extLst>
          </p:cNvPr>
          <p:cNvCxnSpPr>
            <a:cxnSpLocks/>
          </p:cNvCxnSpPr>
          <p:nvPr/>
        </p:nvCxnSpPr>
        <p:spPr>
          <a:xfrm flipV="1">
            <a:off x="12229179" y="-44252"/>
            <a:ext cx="0" cy="2291330"/>
          </a:xfrm>
          <a:prstGeom prst="line">
            <a:avLst/>
          </a:prstGeom>
          <a:ln w="508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BF1E149-8BEF-64F3-AB2F-7B48650017E5}"/>
              </a:ext>
            </a:extLst>
          </p:cNvPr>
          <p:cNvCxnSpPr>
            <a:cxnSpLocks/>
          </p:cNvCxnSpPr>
          <p:nvPr/>
        </p:nvCxnSpPr>
        <p:spPr>
          <a:xfrm flipH="1" flipV="1">
            <a:off x="10672549" y="2268380"/>
            <a:ext cx="1556630" cy="24513"/>
          </a:xfrm>
          <a:prstGeom prst="line">
            <a:avLst/>
          </a:prstGeom>
          <a:ln w="508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09980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1D768DA-1DA7-4CBE-8E6C-2229D90C9DE0}"/>
              </a:ext>
            </a:extLst>
          </p:cNvPr>
          <p:cNvSpPr/>
          <p:nvPr/>
        </p:nvSpPr>
        <p:spPr>
          <a:xfrm>
            <a:off x="0" y="-324873"/>
            <a:ext cx="4216490" cy="7508753"/>
          </a:xfrm>
          <a:custGeom>
            <a:avLst/>
            <a:gdLst>
              <a:gd name="connsiteX0" fmla="*/ 2661351 w 4372860"/>
              <a:gd name="connsiteY0" fmla="*/ 1435 h 7508753"/>
              <a:gd name="connsiteX1" fmla="*/ 4282136 w 4372860"/>
              <a:gd name="connsiteY1" fmla="*/ 739952 h 7508753"/>
              <a:gd name="connsiteX2" fmla="*/ 4175271 w 4372860"/>
              <a:gd name="connsiteY2" fmla="*/ 3127041 h 7508753"/>
              <a:gd name="connsiteX3" fmla="*/ 4164583 w 4372860"/>
              <a:gd name="connsiteY3" fmla="*/ 5152012 h 7508753"/>
              <a:gd name="connsiteX4" fmla="*/ 3477088 w 4372860"/>
              <a:gd name="connsiteY4" fmla="*/ 7200814 h 7508753"/>
              <a:gd name="connsiteX5" fmla="*/ 1951028 w 4372860"/>
              <a:gd name="connsiteY5" fmla="*/ 7350182 h 7508753"/>
              <a:gd name="connsiteX6" fmla="*/ 1790700 w 4372860"/>
              <a:gd name="connsiteY6" fmla="*/ 7268067 h 7508753"/>
              <a:gd name="connsiteX7" fmla="*/ 1790700 w 4372860"/>
              <a:gd name="connsiteY7" fmla="*/ 7360673 h 7508753"/>
              <a:gd name="connsiteX8" fmla="*/ 0 w 4372860"/>
              <a:gd name="connsiteY8" fmla="*/ 7360673 h 7508753"/>
              <a:gd name="connsiteX9" fmla="*/ 0 w 4372860"/>
              <a:gd name="connsiteY9" fmla="*/ 185173 h 7508753"/>
              <a:gd name="connsiteX10" fmla="*/ 1659303 w 4372860"/>
              <a:gd name="connsiteY10" fmla="*/ 185173 h 7508753"/>
              <a:gd name="connsiteX11" fmla="*/ 1661275 w 4372860"/>
              <a:gd name="connsiteY11" fmla="*/ 184277 h 7508753"/>
              <a:gd name="connsiteX12" fmla="*/ 2661351 w 4372860"/>
              <a:gd name="connsiteY12" fmla="*/ 1435 h 750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2860" h="7508753">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TextBox 29">
            <a:extLst>
              <a:ext uri="{FF2B5EF4-FFF2-40B4-BE49-F238E27FC236}">
                <a16:creationId xmlns:a16="http://schemas.microsoft.com/office/drawing/2014/main" id="{8BDC5375-5814-427B-930D-D88EDD79BF3F}"/>
              </a:ext>
            </a:extLst>
          </p:cNvPr>
          <p:cNvSpPr txBox="1"/>
          <p:nvPr/>
        </p:nvSpPr>
        <p:spPr>
          <a:xfrm>
            <a:off x="306119" y="1084608"/>
            <a:ext cx="3760622" cy="3046988"/>
          </a:xfrm>
          <a:prstGeom prst="rect">
            <a:avLst/>
          </a:prstGeom>
          <a:noFill/>
        </p:spPr>
        <p:txBody>
          <a:bodyPr wrap="square" rtlCol="0">
            <a:spAutoFit/>
          </a:bodyPr>
          <a:lstStyle/>
          <a:p>
            <a:r>
              <a:rPr lang="en-IN" sz="4800" dirty="0">
                <a:solidFill>
                  <a:schemeClr val="bg1"/>
                </a:solidFill>
                <a:latin typeface="Fira Sans Medium" panose="020B0603050000020004" pitchFamily="34" charset="0"/>
              </a:rPr>
              <a:t>MODEL EVALUATION – BUSINESS QUESTION 3</a:t>
            </a:r>
            <a:endParaRPr lang="en-IN" sz="4000" dirty="0">
              <a:solidFill>
                <a:schemeClr val="bg1"/>
              </a:solidFill>
              <a:latin typeface="Fira Sans Medium" panose="020B0603050000020004" pitchFamily="34" charset="0"/>
            </a:endParaRPr>
          </a:p>
        </p:txBody>
      </p:sp>
      <p:grpSp>
        <p:nvGrpSpPr>
          <p:cNvPr id="44" name="Group 43">
            <a:extLst>
              <a:ext uri="{FF2B5EF4-FFF2-40B4-BE49-F238E27FC236}">
                <a16:creationId xmlns:a16="http://schemas.microsoft.com/office/drawing/2014/main" id="{7C1C0611-29CB-4817-A0BC-F7BF53A734A8}"/>
              </a:ext>
            </a:extLst>
          </p:cNvPr>
          <p:cNvGrpSpPr/>
          <p:nvPr/>
        </p:nvGrpSpPr>
        <p:grpSpPr>
          <a:xfrm rot="5400000">
            <a:off x="8091029" y="-2151168"/>
            <a:ext cx="158344" cy="5242322"/>
            <a:chOff x="5198868" y="938018"/>
            <a:chExt cx="158344" cy="5242322"/>
          </a:xfrm>
        </p:grpSpPr>
        <p:cxnSp>
          <p:nvCxnSpPr>
            <p:cNvPr id="12" name="Straight Connector 11">
              <a:extLst>
                <a:ext uri="{FF2B5EF4-FFF2-40B4-BE49-F238E27FC236}">
                  <a16:creationId xmlns:a16="http://schemas.microsoft.com/office/drawing/2014/main" id="{9A4C75BB-2684-4FC5-8A3B-909FB4A17999}"/>
                </a:ext>
              </a:extLst>
            </p:cNvPr>
            <p:cNvCxnSpPr>
              <a:cxnSpLocks/>
            </p:cNvCxnSpPr>
            <p:nvPr/>
          </p:nvCxnSpPr>
          <p:spPr>
            <a:xfrm>
              <a:off x="5276849" y="1016000"/>
              <a:ext cx="0" cy="5051425"/>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C28BED4-C907-42EB-BA8D-D0AB5A841AF8}"/>
                </a:ext>
              </a:extLst>
            </p:cNvPr>
            <p:cNvSpPr/>
            <p:nvPr/>
          </p:nvSpPr>
          <p:spPr>
            <a:xfrm>
              <a:off x="5198868" y="9380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0E494FF-2B0F-4AF2-BB3F-F356831C2AA7}"/>
                </a:ext>
              </a:extLst>
            </p:cNvPr>
            <p:cNvSpPr/>
            <p:nvPr/>
          </p:nvSpPr>
          <p:spPr>
            <a:xfrm>
              <a:off x="5198868" y="156458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1FB5A5CD-C6FE-4A85-B64D-9A297D73FA9C}"/>
                </a:ext>
              </a:extLst>
            </p:cNvPr>
            <p:cNvSpPr/>
            <p:nvPr/>
          </p:nvSpPr>
          <p:spPr>
            <a:xfrm>
              <a:off x="5198868" y="219115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E0ED9E14-D1D3-47D6-84CE-60ACBFCA09C9}"/>
                </a:ext>
              </a:extLst>
            </p:cNvPr>
            <p:cNvSpPr/>
            <p:nvPr/>
          </p:nvSpPr>
          <p:spPr>
            <a:xfrm>
              <a:off x="5198868" y="284629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0C54AD29-E340-4100-AEAF-2BFD671E827F}"/>
                </a:ext>
              </a:extLst>
            </p:cNvPr>
            <p:cNvSpPr/>
            <p:nvPr/>
          </p:nvSpPr>
          <p:spPr>
            <a:xfrm>
              <a:off x="5198868" y="34800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965F061A-4290-44CA-A3DC-9E69882AF9E9}"/>
                </a:ext>
              </a:extLst>
            </p:cNvPr>
            <p:cNvSpPr/>
            <p:nvPr/>
          </p:nvSpPr>
          <p:spPr>
            <a:xfrm>
              <a:off x="5198868" y="41137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6F45837C-36A9-453E-9797-13E5AD22484F}"/>
                </a:ext>
              </a:extLst>
            </p:cNvPr>
            <p:cNvSpPr/>
            <p:nvPr/>
          </p:nvSpPr>
          <p:spPr>
            <a:xfrm>
              <a:off x="5198868" y="474981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C81E11A5-98F7-4B68-B35F-8D355C18A68B}"/>
                </a:ext>
              </a:extLst>
            </p:cNvPr>
            <p:cNvSpPr/>
            <p:nvPr/>
          </p:nvSpPr>
          <p:spPr>
            <a:xfrm>
              <a:off x="5198868" y="53859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CC8808A-2315-46CD-B29E-68A20FEF1FBF}"/>
                </a:ext>
              </a:extLst>
            </p:cNvPr>
            <p:cNvSpPr/>
            <p:nvPr/>
          </p:nvSpPr>
          <p:spPr>
            <a:xfrm>
              <a:off x="5201249" y="602437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7" name="Graphic 4">
            <a:extLst>
              <a:ext uri="{FF2B5EF4-FFF2-40B4-BE49-F238E27FC236}">
                <a16:creationId xmlns:a16="http://schemas.microsoft.com/office/drawing/2014/main" id="{FDE3956F-D0F9-4520-9EDA-791F817D6CBB}"/>
              </a:ext>
            </a:extLst>
          </p:cNvPr>
          <p:cNvSpPr/>
          <p:nvPr/>
        </p:nvSpPr>
        <p:spPr>
          <a:xfrm rot="12382247">
            <a:off x="11217169" y="489619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8" name="Graphic 4">
            <a:extLst>
              <a:ext uri="{FF2B5EF4-FFF2-40B4-BE49-F238E27FC236}">
                <a16:creationId xmlns:a16="http://schemas.microsoft.com/office/drawing/2014/main" id="{145D7E10-549D-49F4-A303-0DA5C5A7C5DD}"/>
              </a:ext>
            </a:extLst>
          </p:cNvPr>
          <p:cNvSpPr/>
          <p:nvPr/>
        </p:nvSpPr>
        <p:spPr>
          <a:xfrm rot="3308474" flipH="1">
            <a:off x="11102532" y="5638359"/>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graphicFrame>
        <p:nvGraphicFramePr>
          <p:cNvPr id="2" name="Table 1">
            <a:extLst>
              <a:ext uri="{FF2B5EF4-FFF2-40B4-BE49-F238E27FC236}">
                <a16:creationId xmlns:a16="http://schemas.microsoft.com/office/drawing/2014/main" id="{15A0B5B8-285D-7D18-29C9-62A484649F16}"/>
              </a:ext>
            </a:extLst>
          </p:cNvPr>
          <p:cNvGraphicFramePr>
            <a:graphicFrameLocks noGrp="1"/>
          </p:cNvGraphicFramePr>
          <p:nvPr>
            <p:extLst>
              <p:ext uri="{D42A27DB-BD31-4B8C-83A1-F6EECF244321}">
                <p14:modId xmlns:p14="http://schemas.microsoft.com/office/powerpoint/2010/main" val="3583528997"/>
              </p:ext>
            </p:extLst>
          </p:nvPr>
        </p:nvGraphicFramePr>
        <p:xfrm>
          <a:off x="4699001" y="978104"/>
          <a:ext cx="7100753" cy="2462693"/>
        </p:xfrm>
        <a:graphic>
          <a:graphicData uri="http://schemas.openxmlformats.org/drawingml/2006/table">
            <a:tbl>
              <a:tblPr>
                <a:tableStyleId>{5C22544A-7EE6-4342-B048-85BDC9FD1C3A}</a:tableStyleId>
              </a:tblPr>
              <a:tblGrid>
                <a:gridCol w="1943272">
                  <a:extLst>
                    <a:ext uri="{9D8B030D-6E8A-4147-A177-3AD203B41FA5}">
                      <a16:colId xmlns:a16="http://schemas.microsoft.com/office/drawing/2014/main" val="1229983313"/>
                    </a:ext>
                  </a:extLst>
                </a:gridCol>
                <a:gridCol w="2017013">
                  <a:extLst>
                    <a:ext uri="{9D8B030D-6E8A-4147-A177-3AD203B41FA5}">
                      <a16:colId xmlns:a16="http://schemas.microsoft.com/office/drawing/2014/main" val="2670246116"/>
                    </a:ext>
                  </a:extLst>
                </a:gridCol>
                <a:gridCol w="1717715">
                  <a:extLst>
                    <a:ext uri="{9D8B030D-6E8A-4147-A177-3AD203B41FA5}">
                      <a16:colId xmlns:a16="http://schemas.microsoft.com/office/drawing/2014/main" val="2150184330"/>
                    </a:ext>
                  </a:extLst>
                </a:gridCol>
                <a:gridCol w="1422753">
                  <a:extLst>
                    <a:ext uri="{9D8B030D-6E8A-4147-A177-3AD203B41FA5}">
                      <a16:colId xmlns:a16="http://schemas.microsoft.com/office/drawing/2014/main" val="235120308"/>
                    </a:ext>
                  </a:extLst>
                </a:gridCol>
              </a:tblGrid>
              <a:tr h="476132">
                <a:tc>
                  <a:txBody>
                    <a:bodyPr/>
                    <a:lstStyle/>
                    <a:p>
                      <a:pPr algn="ctr" fontAlgn="b"/>
                      <a:endParaRPr lang="en-US" sz="1800" b="1" i="0" u="none" strike="noStrike" dirty="0">
                        <a:solidFill>
                          <a:schemeClr val="tx1"/>
                        </a:solidFill>
                        <a:effectLst/>
                        <a:latin typeface="+mn-lt"/>
                      </a:endParaRPr>
                    </a:p>
                  </a:txBody>
                  <a:tcPr marL="9525" marR="9525" marT="9525" marB="0" anchor="b">
                    <a:solidFill>
                      <a:srgbClr val="FF9900"/>
                    </a:solidFill>
                  </a:tcPr>
                </a:tc>
                <a:tc>
                  <a:txBody>
                    <a:bodyPr/>
                    <a:lstStyle/>
                    <a:p>
                      <a:pPr algn="ctr" fontAlgn="b"/>
                      <a:r>
                        <a:rPr lang="en-US" sz="1800" b="1" u="none" strike="noStrike" dirty="0">
                          <a:solidFill>
                            <a:schemeClr val="tx1"/>
                          </a:solidFill>
                          <a:effectLst/>
                          <a:latin typeface="+mn-lt"/>
                        </a:rPr>
                        <a:t>Multinomial logistic</a:t>
                      </a:r>
                      <a:endParaRPr lang="en-US" sz="1800" b="1" i="0" u="none" strike="noStrike" dirty="0">
                        <a:solidFill>
                          <a:schemeClr val="tx1"/>
                        </a:solidFill>
                        <a:effectLst/>
                        <a:latin typeface="+mn-lt"/>
                      </a:endParaRPr>
                    </a:p>
                  </a:txBody>
                  <a:tcPr marL="9525" marR="9525" marT="9525" marB="0" anchor="b">
                    <a:solidFill>
                      <a:srgbClr val="FF9900"/>
                    </a:solidFill>
                  </a:tcPr>
                </a:tc>
                <a:tc>
                  <a:txBody>
                    <a:bodyPr/>
                    <a:lstStyle/>
                    <a:p>
                      <a:pPr algn="ctr" fontAlgn="b"/>
                      <a:r>
                        <a:rPr lang="en-US" sz="1800" b="1" u="none" strike="noStrike" dirty="0">
                          <a:solidFill>
                            <a:schemeClr val="tx1"/>
                          </a:solidFill>
                          <a:effectLst/>
                          <a:latin typeface="+mn-lt"/>
                        </a:rPr>
                        <a:t>Classification Tree </a:t>
                      </a:r>
                      <a:endParaRPr lang="en-US" sz="1800" b="1" i="0" u="none" strike="noStrike" dirty="0">
                        <a:solidFill>
                          <a:schemeClr val="tx1"/>
                        </a:solidFill>
                        <a:effectLst/>
                        <a:latin typeface="+mn-lt"/>
                      </a:endParaRPr>
                    </a:p>
                  </a:txBody>
                  <a:tcPr marL="9525" marR="9525" marT="9525" marB="0" anchor="b">
                    <a:solidFill>
                      <a:srgbClr val="FF9900"/>
                    </a:solidFill>
                  </a:tcPr>
                </a:tc>
                <a:tc>
                  <a:txBody>
                    <a:bodyPr/>
                    <a:lstStyle/>
                    <a:p>
                      <a:pPr algn="ctr" fontAlgn="b"/>
                      <a:r>
                        <a:rPr lang="en-US" sz="1800" b="1" u="none" strike="noStrike">
                          <a:solidFill>
                            <a:schemeClr val="tx1"/>
                          </a:solidFill>
                          <a:effectLst/>
                          <a:latin typeface="+mn-lt"/>
                        </a:rPr>
                        <a:t>Random Forest</a:t>
                      </a:r>
                      <a:endParaRPr lang="en-US" sz="1800" b="1" i="0" u="none" strike="noStrike">
                        <a:solidFill>
                          <a:schemeClr val="tx1"/>
                        </a:solidFill>
                        <a:effectLst/>
                        <a:latin typeface="+mn-lt"/>
                      </a:endParaRPr>
                    </a:p>
                  </a:txBody>
                  <a:tcPr marL="9525" marR="9525" marT="9525" marB="0" anchor="b">
                    <a:solidFill>
                      <a:srgbClr val="FF9900"/>
                    </a:solidFill>
                  </a:tcPr>
                </a:tc>
                <a:extLst>
                  <a:ext uri="{0D108BD9-81ED-4DB2-BD59-A6C34878D82A}">
                    <a16:rowId xmlns:a16="http://schemas.microsoft.com/office/drawing/2014/main" val="1835521738"/>
                  </a:ext>
                </a:extLst>
              </a:tr>
              <a:tr h="476132">
                <a:tc>
                  <a:txBody>
                    <a:bodyPr/>
                    <a:lstStyle/>
                    <a:p>
                      <a:pPr algn="ctr" fontAlgn="ctr"/>
                      <a:r>
                        <a:rPr lang="en-US" sz="1800" b="1" u="none" strike="noStrike">
                          <a:solidFill>
                            <a:schemeClr val="tx1"/>
                          </a:solidFill>
                          <a:effectLst/>
                          <a:latin typeface="+mn-lt"/>
                        </a:rPr>
                        <a:t>Senstivity</a:t>
                      </a:r>
                      <a:endParaRPr lang="en-US" sz="1800" b="1" i="0" u="none" strike="noStrike">
                        <a:solidFill>
                          <a:schemeClr val="tx1"/>
                        </a:solidFill>
                        <a:effectLst/>
                        <a:latin typeface="+mn-lt"/>
                      </a:endParaRPr>
                    </a:p>
                  </a:txBody>
                  <a:tcPr marL="9525" marR="9525" marT="9525" marB="0" anchor="ctr">
                    <a:solidFill>
                      <a:srgbClr val="FF9900"/>
                    </a:solidFill>
                  </a:tcPr>
                </a:tc>
                <a:tc>
                  <a:txBody>
                    <a:bodyPr/>
                    <a:lstStyle/>
                    <a:p>
                      <a:pPr algn="ctr" fontAlgn="b"/>
                      <a:r>
                        <a:rPr lang="en-US" sz="1800" b="1" u="none" strike="noStrike" dirty="0">
                          <a:solidFill>
                            <a:schemeClr val="tx1"/>
                          </a:solidFill>
                          <a:effectLst/>
                          <a:latin typeface="+mn-lt"/>
                        </a:rPr>
                        <a:t>57.1%</a:t>
                      </a:r>
                      <a:endParaRPr lang="en-US" sz="1800" b="1" i="0" u="none" strike="noStrike" dirty="0">
                        <a:solidFill>
                          <a:schemeClr val="tx1"/>
                        </a:solidFill>
                        <a:effectLst/>
                        <a:latin typeface="+mn-lt"/>
                      </a:endParaRPr>
                    </a:p>
                  </a:txBody>
                  <a:tcPr marL="9525" marR="9525" marT="9525" marB="0" anchor="b">
                    <a:solidFill>
                      <a:srgbClr val="FF9900"/>
                    </a:solidFill>
                  </a:tcPr>
                </a:tc>
                <a:tc>
                  <a:txBody>
                    <a:bodyPr/>
                    <a:lstStyle/>
                    <a:p>
                      <a:pPr algn="ctr" fontAlgn="b"/>
                      <a:r>
                        <a:rPr lang="en-US" sz="1800" b="1" u="none" strike="noStrike">
                          <a:solidFill>
                            <a:schemeClr val="tx1"/>
                          </a:solidFill>
                          <a:effectLst/>
                          <a:latin typeface="+mn-lt"/>
                        </a:rPr>
                        <a:t>56.7%</a:t>
                      </a:r>
                      <a:endParaRPr lang="en-US" sz="1800" b="1" i="0" u="none" strike="noStrike">
                        <a:solidFill>
                          <a:schemeClr val="tx1"/>
                        </a:solidFill>
                        <a:effectLst/>
                        <a:latin typeface="+mn-lt"/>
                      </a:endParaRPr>
                    </a:p>
                  </a:txBody>
                  <a:tcPr marL="9525" marR="9525" marT="9525" marB="0" anchor="b">
                    <a:solidFill>
                      <a:srgbClr val="FF9900"/>
                    </a:solidFill>
                  </a:tcPr>
                </a:tc>
                <a:tc>
                  <a:txBody>
                    <a:bodyPr/>
                    <a:lstStyle/>
                    <a:p>
                      <a:pPr algn="ctr" fontAlgn="b"/>
                      <a:r>
                        <a:rPr lang="en-US" sz="1800" b="1" u="none" strike="noStrike">
                          <a:solidFill>
                            <a:schemeClr val="tx1"/>
                          </a:solidFill>
                          <a:effectLst/>
                          <a:latin typeface="+mn-lt"/>
                        </a:rPr>
                        <a:t>57.0%</a:t>
                      </a:r>
                      <a:endParaRPr lang="en-US" sz="1800" b="1" i="0" u="none" strike="noStrike">
                        <a:solidFill>
                          <a:schemeClr val="tx1"/>
                        </a:solidFill>
                        <a:effectLst/>
                        <a:latin typeface="+mn-lt"/>
                      </a:endParaRPr>
                    </a:p>
                  </a:txBody>
                  <a:tcPr marL="9525" marR="9525" marT="9525" marB="0" anchor="b">
                    <a:solidFill>
                      <a:srgbClr val="FF9900"/>
                    </a:solidFill>
                  </a:tcPr>
                </a:tc>
                <a:extLst>
                  <a:ext uri="{0D108BD9-81ED-4DB2-BD59-A6C34878D82A}">
                    <a16:rowId xmlns:a16="http://schemas.microsoft.com/office/drawing/2014/main" val="3583278472"/>
                  </a:ext>
                </a:extLst>
              </a:tr>
              <a:tr h="476132">
                <a:tc>
                  <a:txBody>
                    <a:bodyPr/>
                    <a:lstStyle/>
                    <a:p>
                      <a:pPr algn="ctr" fontAlgn="ctr"/>
                      <a:r>
                        <a:rPr lang="en-US" sz="1800" b="1" u="none" strike="noStrike">
                          <a:solidFill>
                            <a:schemeClr val="tx1"/>
                          </a:solidFill>
                          <a:effectLst/>
                          <a:latin typeface="+mn-lt"/>
                        </a:rPr>
                        <a:t>specificity</a:t>
                      </a:r>
                      <a:endParaRPr lang="en-US" sz="1800" b="1" i="0" u="none" strike="noStrike">
                        <a:solidFill>
                          <a:schemeClr val="tx1"/>
                        </a:solidFill>
                        <a:effectLst/>
                        <a:latin typeface="+mn-lt"/>
                      </a:endParaRPr>
                    </a:p>
                  </a:txBody>
                  <a:tcPr marL="9525" marR="9525" marT="9525" marB="0" anchor="ctr">
                    <a:solidFill>
                      <a:srgbClr val="FF9900"/>
                    </a:solidFill>
                  </a:tcPr>
                </a:tc>
                <a:tc>
                  <a:txBody>
                    <a:bodyPr/>
                    <a:lstStyle/>
                    <a:p>
                      <a:pPr algn="ctr" fontAlgn="b"/>
                      <a:r>
                        <a:rPr lang="en-US" sz="1800" b="1" u="none" strike="noStrike" dirty="0">
                          <a:solidFill>
                            <a:schemeClr val="tx1"/>
                          </a:solidFill>
                          <a:effectLst/>
                          <a:latin typeface="+mn-lt"/>
                        </a:rPr>
                        <a:t>74.2%</a:t>
                      </a:r>
                      <a:endParaRPr lang="en-US" sz="1800" b="1" i="0" u="none" strike="noStrike" dirty="0">
                        <a:solidFill>
                          <a:schemeClr val="tx1"/>
                        </a:solidFill>
                        <a:effectLst/>
                        <a:latin typeface="+mn-lt"/>
                      </a:endParaRPr>
                    </a:p>
                  </a:txBody>
                  <a:tcPr marL="9525" marR="9525" marT="9525" marB="0" anchor="b">
                    <a:solidFill>
                      <a:srgbClr val="FF9900"/>
                    </a:solidFill>
                  </a:tcPr>
                </a:tc>
                <a:tc>
                  <a:txBody>
                    <a:bodyPr/>
                    <a:lstStyle/>
                    <a:p>
                      <a:pPr algn="ctr" fontAlgn="b"/>
                      <a:r>
                        <a:rPr lang="en-US" sz="1800" b="1" u="none" strike="noStrike" dirty="0">
                          <a:solidFill>
                            <a:schemeClr val="tx1"/>
                          </a:solidFill>
                          <a:effectLst/>
                          <a:latin typeface="+mn-lt"/>
                        </a:rPr>
                        <a:t>74.1%</a:t>
                      </a:r>
                      <a:endParaRPr lang="en-US" sz="1800" b="1" i="0" u="none" strike="noStrike" dirty="0">
                        <a:solidFill>
                          <a:schemeClr val="tx1"/>
                        </a:solidFill>
                        <a:effectLst/>
                        <a:latin typeface="+mn-lt"/>
                      </a:endParaRPr>
                    </a:p>
                  </a:txBody>
                  <a:tcPr marL="9525" marR="9525" marT="9525" marB="0" anchor="b">
                    <a:solidFill>
                      <a:srgbClr val="FF9900"/>
                    </a:solidFill>
                  </a:tcPr>
                </a:tc>
                <a:tc>
                  <a:txBody>
                    <a:bodyPr/>
                    <a:lstStyle/>
                    <a:p>
                      <a:pPr algn="ctr" fontAlgn="b"/>
                      <a:r>
                        <a:rPr lang="en-US" sz="1800" b="1" u="none" strike="noStrike">
                          <a:solidFill>
                            <a:schemeClr val="tx1"/>
                          </a:solidFill>
                          <a:effectLst/>
                          <a:latin typeface="+mn-lt"/>
                        </a:rPr>
                        <a:t>74.1%</a:t>
                      </a:r>
                      <a:endParaRPr lang="en-US" sz="1800" b="1" i="0" u="none" strike="noStrike">
                        <a:solidFill>
                          <a:schemeClr val="tx1"/>
                        </a:solidFill>
                        <a:effectLst/>
                        <a:latin typeface="+mn-lt"/>
                      </a:endParaRPr>
                    </a:p>
                  </a:txBody>
                  <a:tcPr marL="9525" marR="9525" marT="9525" marB="0" anchor="b">
                    <a:solidFill>
                      <a:srgbClr val="FF9900"/>
                    </a:solidFill>
                  </a:tcPr>
                </a:tc>
                <a:extLst>
                  <a:ext uri="{0D108BD9-81ED-4DB2-BD59-A6C34878D82A}">
                    <a16:rowId xmlns:a16="http://schemas.microsoft.com/office/drawing/2014/main" val="3897384093"/>
                  </a:ext>
                </a:extLst>
              </a:tr>
              <a:tr h="476132">
                <a:tc>
                  <a:txBody>
                    <a:bodyPr/>
                    <a:lstStyle/>
                    <a:p>
                      <a:pPr algn="ctr" fontAlgn="ctr"/>
                      <a:r>
                        <a:rPr lang="en-US" sz="1800" b="1" u="none" strike="noStrike">
                          <a:solidFill>
                            <a:schemeClr val="tx1"/>
                          </a:solidFill>
                          <a:effectLst/>
                          <a:latin typeface="+mn-lt"/>
                        </a:rPr>
                        <a:t>Accuracy</a:t>
                      </a:r>
                      <a:endParaRPr lang="en-US" sz="1800" b="1" i="0" u="none" strike="noStrike">
                        <a:solidFill>
                          <a:schemeClr val="tx1"/>
                        </a:solidFill>
                        <a:effectLst/>
                        <a:latin typeface="+mn-lt"/>
                      </a:endParaRPr>
                    </a:p>
                  </a:txBody>
                  <a:tcPr marL="9525" marR="9525" marT="9525" marB="0" anchor="ctr">
                    <a:solidFill>
                      <a:srgbClr val="FF9900"/>
                    </a:solidFill>
                  </a:tcPr>
                </a:tc>
                <a:tc>
                  <a:txBody>
                    <a:bodyPr/>
                    <a:lstStyle/>
                    <a:p>
                      <a:pPr algn="ctr" fontAlgn="ctr"/>
                      <a:r>
                        <a:rPr lang="en-US" sz="1800" b="1" u="none" strike="noStrike">
                          <a:solidFill>
                            <a:schemeClr val="tx1"/>
                          </a:solidFill>
                          <a:effectLst/>
                          <a:latin typeface="+mn-lt"/>
                        </a:rPr>
                        <a:t>54.1%</a:t>
                      </a:r>
                      <a:endParaRPr lang="en-US" sz="1800" b="1" i="0" u="none" strike="noStrike">
                        <a:solidFill>
                          <a:schemeClr val="tx1"/>
                        </a:solidFill>
                        <a:effectLst/>
                        <a:latin typeface="+mn-lt"/>
                      </a:endParaRPr>
                    </a:p>
                  </a:txBody>
                  <a:tcPr marL="9525" marR="9525" marT="9525" marB="0" anchor="ctr">
                    <a:solidFill>
                      <a:srgbClr val="FF9900"/>
                    </a:solidFill>
                  </a:tcPr>
                </a:tc>
                <a:tc>
                  <a:txBody>
                    <a:bodyPr/>
                    <a:lstStyle/>
                    <a:p>
                      <a:pPr algn="ctr" fontAlgn="b"/>
                      <a:r>
                        <a:rPr lang="en-US" sz="1800" b="1" u="none" strike="noStrike" dirty="0">
                          <a:solidFill>
                            <a:schemeClr val="tx1"/>
                          </a:solidFill>
                          <a:effectLst/>
                          <a:latin typeface="+mn-lt"/>
                        </a:rPr>
                        <a:t>57.6%</a:t>
                      </a:r>
                      <a:endParaRPr lang="en-US" sz="1800" b="1" i="0" u="none" strike="noStrike" dirty="0">
                        <a:solidFill>
                          <a:schemeClr val="tx1"/>
                        </a:solidFill>
                        <a:effectLst/>
                        <a:latin typeface="+mn-lt"/>
                      </a:endParaRPr>
                    </a:p>
                  </a:txBody>
                  <a:tcPr marL="9525" marR="9525" marT="9525" marB="0" anchor="b">
                    <a:solidFill>
                      <a:srgbClr val="FF9900"/>
                    </a:solidFill>
                  </a:tcPr>
                </a:tc>
                <a:tc>
                  <a:txBody>
                    <a:bodyPr/>
                    <a:lstStyle/>
                    <a:p>
                      <a:pPr algn="ctr" fontAlgn="b"/>
                      <a:r>
                        <a:rPr lang="en-US" sz="1800" b="1" u="none" strike="noStrike" dirty="0">
                          <a:solidFill>
                            <a:schemeClr val="tx1"/>
                          </a:solidFill>
                          <a:effectLst/>
                          <a:latin typeface="+mn-lt"/>
                        </a:rPr>
                        <a:t>54.4%</a:t>
                      </a:r>
                      <a:endParaRPr lang="en-US" sz="1800" b="1" i="0" u="none" strike="noStrike" dirty="0">
                        <a:solidFill>
                          <a:schemeClr val="tx1"/>
                        </a:solidFill>
                        <a:effectLst/>
                        <a:latin typeface="+mn-lt"/>
                      </a:endParaRPr>
                    </a:p>
                  </a:txBody>
                  <a:tcPr marL="9525" marR="9525" marT="9525" marB="0" anchor="b">
                    <a:solidFill>
                      <a:srgbClr val="FF9900"/>
                    </a:solidFill>
                  </a:tcPr>
                </a:tc>
                <a:extLst>
                  <a:ext uri="{0D108BD9-81ED-4DB2-BD59-A6C34878D82A}">
                    <a16:rowId xmlns:a16="http://schemas.microsoft.com/office/drawing/2014/main" val="3503961663"/>
                  </a:ext>
                </a:extLst>
              </a:tr>
              <a:tr h="476132">
                <a:tc>
                  <a:txBody>
                    <a:bodyPr/>
                    <a:lstStyle/>
                    <a:p>
                      <a:pPr algn="ctr" fontAlgn="ctr"/>
                      <a:r>
                        <a:rPr lang="en-US" sz="1800" b="1" u="none" strike="noStrike">
                          <a:solidFill>
                            <a:schemeClr val="tx1"/>
                          </a:solidFill>
                          <a:effectLst/>
                          <a:latin typeface="+mn-lt"/>
                        </a:rPr>
                        <a:t>Balanced Accuracy</a:t>
                      </a:r>
                      <a:endParaRPr lang="en-US" sz="1800" b="1" i="0" u="none" strike="noStrike">
                        <a:solidFill>
                          <a:schemeClr val="tx1"/>
                        </a:solidFill>
                        <a:effectLst/>
                        <a:latin typeface="+mn-lt"/>
                      </a:endParaRPr>
                    </a:p>
                  </a:txBody>
                  <a:tcPr marL="9525" marR="9525" marT="9525" marB="0" anchor="ctr">
                    <a:solidFill>
                      <a:srgbClr val="FF9900"/>
                    </a:solidFill>
                  </a:tcPr>
                </a:tc>
                <a:tc>
                  <a:txBody>
                    <a:bodyPr/>
                    <a:lstStyle/>
                    <a:p>
                      <a:pPr algn="ctr" fontAlgn="b"/>
                      <a:r>
                        <a:rPr lang="en-US" sz="1800" b="1" u="none" strike="noStrike">
                          <a:solidFill>
                            <a:schemeClr val="tx1"/>
                          </a:solidFill>
                          <a:effectLst/>
                          <a:latin typeface="+mn-lt"/>
                        </a:rPr>
                        <a:t>65.5%</a:t>
                      </a:r>
                      <a:endParaRPr lang="en-US" sz="1800" b="1" i="0" u="none" strike="noStrike">
                        <a:solidFill>
                          <a:schemeClr val="tx1"/>
                        </a:solidFill>
                        <a:effectLst/>
                        <a:latin typeface="+mn-lt"/>
                      </a:endParaRPr>
                    </a:p>
                  </a:txBody>
                  <a:tcPr marL="9525" marR="9525" marT="9525" marB="0" anchor="b">
                    <a:solidFill>
                      <a:srgbClr val="FF9900"/>
                    </a:solidFill>
                  </a:tcPr>
                </a:tc>
                <a:tc>
                  <a:txBody>
                    <a:bodyPr/>
                    <a:lstStyle/>
                    <a:p>
                      <a:pPr algn="ctr" fontAlgn="b"/>
                      <a:r>
                        <a:rPr lang="en-US" sz="1800" b="1" u="none" strike="noStrike">
                          <a:solidFill>
                            <a:schemeClr val="tx1"/>
                          </a:solidFill>
                          <a:effectLst/>
                          <a:latin typeface="+mn-lt"/>
                        </a:rPr>
                        <a:t>65.4%</a:t>
                      </a:r>
                      <a:endParaRPr lang="en-US" sz="1800" b="1" i="0" u="none" strike="noStrike">
                        <a:solidFill>
                          <a:schemeClr val="tx1"/>
                        </a:solidFill>
                        <a:effectLst/>
                        <a:latin typeface="+mn-lt"/>
                      </a:endParaRPr>
                    </a:p>
                  </a:txBody>
                  <a:tcPr marL="9525" marR="9525" marT="9525" marB="0" anchor="b">
                    <a:solidFill>
                      <a:srgbClr val="FF9900"/>
                    </a:solidFill>
                  </a:tcPr>
                </a:tc>
                <a:tc>
                  <a:txBody>
                    <a:bodyPr/>
                    <a:lstStyle/>
                    <a:p>
                      <a:pPr algn="ctr" fontAlgn="b"/>
                      <a:r>
                        <a:rPr lang="en-US" sz="1800" b="1" u="none" strike="noStrike" dirty="0">
                          <a:solidFill>
                            <a:schemeClr val="tx1"/>
                          </a:solidFill>
                          <a:effectLst/>
                          <a:latin typeface="+mn-lt"/>
                        </a:rPr>
                        <a:t>65.5%</a:t>
                      </a:r>
                      <a:endParaRPr lang="en-US" sz="1800" b="1" i="0" u="none" strike="noStrike" dirty="0">
                        <a:solidFill>
                          <a:schemeClr val="tx1"/>
                        </a:solidFill>
                        <a:effectLst/>
                        <a:latin typeface="+mn-lt"/>
                      </a:endParaRPr>
                    </a:p>
                  </a:txBody>
                  <a:tcPr marL="9525" marR="9525" marT="9525" marB="0" anchor="b">
                    <a:solidFill>
                      <a:srgbClr val="FF9900"/>
                    </a:solidFill>
                  </a:tcPr>
                </a:tc>
                <a:extLst>
                  <a:ext uri="{0D108BD9-81ED-4DB2-BD59-A6C34878D82A}">
                    <a16:rowId xmlns:a16="http://schemas.microsoft.com/office/drawing/2014/main" val="3035083728"/>
                  </a:ext>
                </a:extLst>
              </a:tr>
            </a:tbl>
          </a:graphicData>
        </a:graphic>
      </p:graphicFrame>
      <p:sp>
        <p:nvSpPr>
          <p:cNvPr id="4" name="Freeform: Shape 8">
            <a:extLst>
              <a:ext uri="{FF2B5EF4-FFF2-40B4-BE49-F238E27FC236}">
                <a16:creationId xmlns:a16="http://schemas.microsoft.com/office/drawing/2014/main" id="{ED8CE842-3F42-3D91-1437-F582B7A9BF5C}"/>
              </a:ext>
            </a:extLst>
          </p:cNvPr>
          <p:cNvSpPr/>
          <p:nvPr/>
        </p:nvSpPr>
        <p:spPr>
          <a:xfrm>
            <a:off x="390427" y="4548979"/>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5" name="Freeform: Shape 9">
            <a:extLst>
              <a:ext uri="{FF2B5EF4-FFF2-40B4-BE49-F238E27FC236}">
                <a16:creationId xmlns:a16="http://schemas.microsoft.com/office/drawing/2014/main" id="{DDAC9397-F1ED-E175-C903-CE87EB624BC7}"/>
              </a:ext>
            </a:extLst>
          </p:cNvPr>
          <p:cNvSpPr/>
          <p:nvPr/>
        </p:nvSpPr>
        <p:spPr>
          <a:xfrm>
            <a:off x="2284583" y="4413841"/>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cxnSp>
        <p:nvCxnSpPr>
          <p:cNvPr id="6" name="Straight Connector 5">
            <a:extLst>
              <a:ext uri="{FF2B5EF4-FFF2-40B4-BE49-F238E27FC236}">
                <a16:creationId xmlns:a16="http://schemas.microsoft.com/office/drawing/2014/main" id="{738B913F-1193-40FE-3275-1E4EE20BE651}"/>
              </a:ext>
            </a:extLst>
          </p:cNvPr>
          <p:cNvCxnSpPr>
            <a:cxnSpLocks/>
          </p:cNvCxnSpPr>
          <p:nvPr/>
        </p:nvCxnSpPr>
        <p:spPr>
          <a:xfrm flipV="1">
            <a:off x="10422650" y="978104"/>
            <a:ext cx="0" cy="2462693"/>
          </a:xfrm>
          <a:prstGeom prst="line">
            <a:avLst/>
          </a:prstGeom>
          <a:ln w="508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F507DB77-612D-2244-8DC9-E6A05B17C8EC}"/>
              </a:ext>
            </a:extLst>
          </p:cNvPr>
          <p:cNvCxnSpPr>
            <a:cxnSpLocks/>
          </p:cNvCxnSpPr>
          <p:nvPr/>
        </p:nvCxnSpPr>
        <p:spPr>
          <a:xfrm flipV="1">
            <a:off x="8639512" y="966307"/>
            <a:ext cx="0" cy="2462693"/>
          </a:xfrm>
          <a:prstGeom prst="line">
            <a:avLst/>
          </a:prstGeom>
          <a:ln w="508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AE38382-B70E-399E-165D-13B1C77CB2FE}"/>
              </a:ext>
            </a:extLst>
          </p:cNvPr>
          <p:cNvCxnSpPr>
            <a:cxnSpLocks/>
          </p:cNvCxnSpPr>
          <p:nvPr/>
        </p:nvCxnSpPr>
        <p:spPr>
          <a:xfrm flipH="1">
            <a:off x="8639512" y="978104"/>
            <a:ext cx="1796956" cy="0"/>
          </a:xfrm>
          <a:prstGeom prst="line">
            <a:avLst/>
          </a:prstGeom>
          <a:ln w="508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E17827B-AD9B-0BC0-CF0A-378579AD9656}"/>
              </a:ext>
            </a:extLst>
          </p:cNvPr>
          <p:cNvCxnSpPr>
            <a:cxnSpLocks/>
          </p:cNvCxnSpPr>
          <p:nvPr/>
        </p:nvCxnSpPr>
        <p:spPr>
          <a:xfrm flipH="1" flipV="1">
            <a:off x="8639512" y="3429000"/>
            <a:ext cx="1783138" cy="11797"/>
          </a:xfrm>
          <a:prstGeom prst="line">
            <a:avLst/>
          </a:prstGeom>
          <a:ln w="50800"/>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6AA2A1F-0647-C26B-CD7A-78135A53F6EC}"/>
              </a:ext>
            </a:extLst>
          </p:cNvPr>
          <p:cNvSpPr txBox="1"/>
          <p:nvPr/>
        </p:nvSpPr>
        <p:spPr>
          <a:xfrm>
            <a:off x="4699001" y="3615136"/>
            <a:ext cx="4796373" cy="646331"/>
          </a:xfrm>
          <a:prstGeom prst="rect">
            <a:avLst/>
          </a:prstGeom>
          <a:noFill/>
        </p:spPr>
        <p:txBody>
          <a:bodyPr wrap="square">
            <a:spAutoFit/>
          </a:bodyPr>
          <a:lstStyle/>
          <a:p>
            <a:r>
              <a:rPr lang="en-US" dirty="0"/>
              <a:t>Predict which rating customer is going to give 5, 4 or below 4 (3-1)?</a:t>
            </a:r>
          </a:p>
        </p:txBody>
      </p:sp>
      <p:graphicFrame>
        <p:nvGraphicFramePr>
          <p:cNvPr id="33" name="Table 32">
            <a:extLst>
              <a:ext uri="{FF2B5EF4-FFF2-40B4-BE49-F238E27FC236}">
                <a16:creationId xmlns:a16="http://schemas.microsoft.com/office/drawing/2014/main" id="{784EE5DD-3391-B688-D0E6-B856F11EE35B}"/>
              </a:ext>
            </a:extLst>
          </p:cNvPr>
          <p:cNvGraphicFramePr>
            <a:graphicFrameLocks noGrp="1"/>
          </p:cNvGraphicFramePr>
          <p:nvPr>
            <p:extLst>
              <p:ext uri="{D42A27DB-BD31-4B8C-83A1-F6EECF244321}">
                <p14:modId xmlns:p14="http://schemas.microsoft.com/office/powerpoint/2010/main" val="1147215939"/>
              </p:ext>
            </p:extLst>
          </p:nvPr>
        </p:nvGraphicFramePr>
        <p:xfrm>
          <a:off x="4699547" y="4744707"/>
          <a:ext cx="5905500" cy="1435100"/>
        </p:xfrm>
        <a:graphic>
          <a:graphicData uri="http://schemas.openxmlformats.org/drawingml/2006/table">
            <a:tbl>
              <a:tblPr>
                <a:tableStyleId>{5C22544A-7EE6-4342-B048-85BDC9FD1C3A}</a:tableStyleId>
              </a:tblPr>
              <a:tblGrid>
                <a:gridCol w="5905500">
                  <a:extLst>
                    <a:ext uri="{9D8B030D-6E8A-4147-A177-3AD203B41FA5}">
                      <a16:colId xmlns:a16="http://schemas.microsoft.com/office/drawing/2014/main" val="4060013484"/>
                    </a:ext>
                  </a:extLst>
                </a:gridCol>
              </a:tblGrid>
              <a:tr h="1435100">
                <a:tc>
                  <a:txBody>
                    <a:bodyPr/>
                    <a:lstStyle/>
                    <a:p>
                      <a:pPr algn="l" fontAlgn="ctr"/>
                      <a:r>
                        <a:rPr lang="en-US" sz="1800" b="0" u="none" strike="noStrike" dirty="0">
                          <a:effectLst/>
                          <a:latin typeface="+mn-lt"/>
                        </a:rPr>
                        <a:t>Classification Tree model has the highest overall accuracy at 57.6%, which indicates it performs better overall in classifying the ratings correctly compared to the other models.</a:t>
                      </a:r>
                      <a:br>
                        <a:rPr lang="en-US" sz="1800" b="0" u="none" strike="noStrike" dirty="0">
                          <a:effectLst/>
                          <a:latin typeface="+mn-lt"/>
                        </a:rPr>
                      </a:br>
                      <a:r>
                        <a:rPr lang="en-US" sz="1800" b="0" u="none" strike="noStrike" dirty="0">
                          <a:effectLst/>
                          <a:latin typeface="+mn-lt"/>
                        </a:rPr>
                        <a:t>The </a:t>
                      </a:r>
                      <a:r>
                        <a:rPr lang="en-US" sz="1800" b="0" u="sng" strike="noStrike" dirty="0">
                          <a:effectLst/>
                          <a:latin typeface="+mn-lt"/>
                        </a:rPr>
                        <a:t>Classification Tree model appears to be the best choice for this business question</a:t>
                      </a:r>
                      <a:r>
                        <a:rPr lang="en-US" sz="1200" b="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903452263"/>
                  </a:ext>
                </a:extLst>
              </a:tr>
            </a:tbl>
          </a:graphicData>
        </a:graphic>
      </p:graphicFrame>
    </p:spTree>
    <p:extLst>
      <p:ext uri="{BB962C8B-B14F-4D97-AF65-F5344CB8AC3E}">
        <p14:creationId xmlns:p14="http://schemas.microsoft.com/office/powerpoint/2010/main" val="10798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07FDEC7E-2582-4D41-9B1B-1B99DEF33F69}"/>
              </a:ext>
            </a:extLst>
          </p:cNvPr>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4" name="Content Placeholder 2">
            <a:extLst>
              <a:ext uri="{FF2B5EF4-FFF2-40B4-BE49-F238E27FC236}">
                <a16:creationId xmlns:a16="http://schemas.microsoft.com/office/drawing/2014/main" id="{6251B145-1259-A482-F989-762040339167}"/>
              </a:ext>
            </a:extLst>
          </p:cNvPr>
          <p:cNvSpPr txBox="1">
            <a:spLocks/>
          </p:cNvSpPr>
          <p:nvPr/>
        </p:nvSpPr>
        <p:spPr>
          <a:xfrm>
            <a:off x="357809" y="2082012"/>
            <a:ext cx="11463130" cy="380185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00000"/>
              </a:lnSpc>
              <a:spcBef>
                <a:spcPts val="0"/>
              </a:spcBef>
            </a:pPr>
            <a:r>
              <a:rPr lang="en-US" sz="1600" kern="100" dirty="0">
                <a:ea typeface="Calibri" panose="020F0502020204030204" pitchFamily="34" charset="0"/>
                <a:cs typeface="Times New Roman" panose="02020603050405020304" pitchFamily="18" charset="0"/>
              </a:rPr>
              <a:t>collect more data on empty variables, such as </a:t>
            </a:r>
            <a:r>
              <a:rPr lang="en-US" sz="1600" kern="100" dirty="0" err="1">
                <a:ea typeface="Calibri" panose="020F0502020204030204" pitchFamily="34" charset="0"/>
                <a:cs typeface="Times New Roman" panose="02020603050405020304" pitchFamily="18" charset="0"/>
              </a:rPr>
              <a:t>reviews.didPurchase</a:t>
            </a:r>
            <a:r>
              <a:rPr lang="en-US" sz="1600" kern="100" dirty="0">
                <a:ea typeface="Calibri" panose="020F0502020204030204" pitchFamily="34" charset="0"/>
                <a:cs typeface="Times New Roman" panose="02020603050405020304" pitchFamily="18" charset="0"/>
              </a:rPr>
              <a:t> and </a:t>
            </a:r>
            <a:r>
              <a:rPr lang="en-US" sz="1600" kern="100" dirty="0" err="1">
                <a:ea typeface="Calibri" panose="020F0502020204030204" pitchFamily="34" charset="0"/>
                <a:cs typeface="Times New Roman" panose="02020603050405020304" pitchFamily="18" charset="0"/>
              </a:rPr>
              <a:t>reviews.id</a:t>
            </a:r>
            <a:r>
              <a:rPr lang="en-US" sz="1600" kern="100" dirty="0">
                <a:ea typeface="Calibri" panose="020F0502020204030204" pitchFamily="34" charset="0"/>
                <a:cs typeface="Times New Roman" panose="02020603050405020304" pitchFamily="18" charset="0"/>
              </a:rPr>
              <a:t>. - knowing if the customer giving the review purchased the product can help to differentiate between genuine and fake reviews. - </a:t>
            </a:r>
            <a:r>
              <a:rPr lang="en-US" sz="1600" kern="100" dirty="0" err="1">
                <a:ea typeface="Calibri" panose="020F0502020204030204" pitchFamily="34" charset="0"/>
                <a:cs typeface="Times New Roman" panose="02020603050405020304" pitchFamily="18" charset="0"/>
              </a:rPr>
              <a:t>reviews.id</a:t>
            </a:r>
            <a:r>
              <a:rPr lang="en-US" sz="1600" kern="100" dirty="0">
                <a:ea typeface="Calibri" panose="020F0502020204030204" pitchFamily="34" charset="0"/>
                <a:cs typeface="Times New Roman" panose="02020603050405020304" pitchFamily="18" charset="0"/>
              </a:rPr>
              <a:t> can provide a unique identifier for each review, which can be used to avoid duplicates and improve accuracy of analysis</a:t>
            </a:r>
          </a:p>
          <a:p>
            <a:pPr marL="0" indent="0" algn="just">
              <a:lnSpc>
                <a:spcPct val="100000"/>
              </a:lnSpc>
              <a:spcBef>
                <a:spcPts val="0"/>
              </a:spcBef>
              <a:buNone/>
            </a:pPr>
            <a:endParaRPr lang="en-US" sz="1600" kern="100" dirty="0">
              <a:ea typeface="Calibri" panose="020F0502020204030204" pitchFamily="34" charset="0"/>
              <a:cs typeface="Times New Roman" panose="02020603050405020304" pitchFamily="18" charset="0"/>
            </a:endParaRPr>
          </a:p>
          <a:p>
            <a:pPr marL="0" algn="just">
              <a:lnSpc>
                <a:spcPct val="100000"/>
              </a:lnSpc>
              <a:spcBef>
                <a:spcPts val="0"/>
              </a:spcBef>
            </a:pPr>
            <a:r>
              <a:rPr lang="en-US" sz="1600" kern="100" dirty="0">
                <a:ea typeface="Calibri" panose="020F0502020204030204" pitchFamily="34" charset="0"/>
                <a:cs typeface="Times New Roman" panose="02020603050405020304" pitchFamily="18" charset="0"/>
              </a:rPr>
              <a:t>collect more data on empty variables, such as </a:t>
            </a:r>
            <a:r>
              <a:rPr lang="en-US" sz="1600" kern="100" dirty="0" err="1">
                <a:ea typeface="Calibri" panose="020F0502020204030204" pitchFamily="34" charset="0"/>
                <a:cs typeface="Times New Roman" panose="02020603050405020304" pitchFamily="18" charset="0"/>
              </a:rPr>
              <a:t>reviews.userCity</a:t>
            </a:r>
            <a:r>
              <a:rPr lang="en-US" sz="1600" kern="100" dirty="0">
                <a:ea typeface="Calibri" panose="020F0502020204030204" pitchFamily="34" charset="0"/>
                <a:cs typeface="Times New Roman" panose="02020603050405020304" pitchFamily="18" charset="0"/>
              </a:rPr>
              <a:t> and </a:t>
            </a:r>
            <a:r>
              <a:rPr lang="en-US" sz="1600" kern="100" dirty="0" err="1">
                <a:ea typeface="Calibri" panose="020F0502020204030204" pitchFamily="34" charset="0"/>
                <a:cs typeface="Times New Roman" panose="02020603050405020304" pitchFamily="18" charset="0"/>
              </a:rPr>
              <a:t>reviews.userProvince</a:t>
            </a:r>
            <a:r>
              <a:rPr lang="en-US" sz="1600" kern="100" dirty="0">
                <a:ea typeface="Calibri" panose="020F0502020204030204" pitchFamily="34" charset="0"/>
                <a:cs typeface="Times New Roman" panose="02020603050405020304" pitchFamily="18" charset="0"/>
              </a:rPr>
              <a:t> - gain insights into geographic distribution of customers and tailor marketing strategies</a:t>
            </a:r>
          </a:p>
          <a:p>
            <a:pPr marL="0" algn="just">
              <a:lnSpc>
                <a:spcPct val="100000"/>
              </a:lnSpc>
              <a:spcBef>
                <a:spcPts val="0"/>
              </a:spcBef>
            </a:pPr>
            <a:endParaRPr lang="en-US" sz="1600" kern="100" dirty="0">
              <a:ea typeface="Calibri" panose="020F0502020204030204" pitchFamily="34" charset="0"/>
              <a:cs typeface="Times New Roman" panose="02020603050405020304" pitchFamily="18" charset="0"/>
            </a:endParaRPr>
          </a:p>
          <a:p>
            <a:pPr marL="0" algn="just">
              <a:lnSpc>
                <a:spcPct val="100000"/>
              </a:lnSpc>
              <a:spcBef>
                <a:spcPts val="0"/>
              </a:spcBef>
            </a:pPr>
            <a:r>
              <a:rPr lang="en-US" sz="1600" kern="100" dirty="0">
                <a:ea typeface="Calibri" panose="020F0502020204030204" pitchFamily="34" charset="0"/>
                <a:cs typeface="Times New Roman" panose="02020603050405020304" pitchFamily="18" charset="0"/>
              </a:rPr>
              <a:t>identified that Monday is most favorable day to request reviews from customers as they are more likely to leave positive feedback - information valuable for businesses - strategically plan their review requests and increase likelihood of receiving positive reviews -businesses can leverage this insight to enhance their customer satisfaction and overall success </a:t>
            </a:r>
          </a:p>
          <a:p>
            <a:pPr marL="0" algn="just">
              <a:lnSpc>
                <a:spcPct val="100000"/>
              </a:lnSpc>
              <a:spcBef>
                <a:spcPts val="0"/>
              </a:spcBef>
            </a:pPr>
            <a:endParaRPr lang="en-US" sz="1600" kern="100" dirty="0">
              <a:ea typeface="Calibri" panose="020F0502020204030204" pitchFamily="34" charset="0"/>
              <a:cs typeface="Times New Roman" panose="02020603050405020304" pitchFamily="18" charset="0"/>
            </a:endParaRPr>
          </a:p>
          <a:p>
            <a:pPr marL="0" algn="just">
              <a:lnSpc>
                <a:spcPct val="100000"/>
              </a:lnSpc>
              <a:spcBef>
                <a:spcPts val="0"/>
              </a:spcBef>
            </a:pPr>
            <a:r>
              <a:rPr lang="en-US" sz="1600" kern="100" dirty="0">
                <a:ea typeface="Calibri" panose="020F0502020204030204" pitchFamily="34" charset="0"/>
                <a:cs typeface="Times New Roman" panose="02020603050405020304" pitchFamily="18" charset="0"/>
              </a:rPr>
              <a:t>recommendations, ratings, and use of tablets have a significant impact on the overall good reviews - inform marketing and product development strategies </a:t>
            </a:r>
          </a:p>
          <a:p>
            <a:pPr marL="0" algn="just">
              <a:lnSpc>
                <a:spcPct val="100000"/>
              </a:lnSpc>
              <a:spcBef>
                <a:spcPts val="0"/>
              </a:spcBef>
            </a:pPr>
            <a:endParaRPr lang="en-US" sz="1600" kern="100" dirty="0">
              <a:ea typeface="Calibri" panose="020F0502020204030204" pitchFamily="34" charset="0"/>
              <a:cs typeface="Times New Roman" panose="02020603050405020304" pitchFamily="18" charset="0"/>
            </a:endParaRPr>
          </a:p>
          <a:p>
            <a:pPr marL="0" algn="just">
              <a:lnSpc>
                <a:spcPct val="100000"/>
              </a:lnSpc>
              <a:spcBef>
                <a:spcPts val="0"/>
              </a:spcBef>
            </a:pPr>
            <a:r>
              <a:rPr lang="en-US" sz="1600" kern="100" dirty="0">
                <a:ea typeface="Calibri" panose="020F0502020204030204" pitchFamily="34" charset="0"/>
                <a:cs typeface="Times New Roman" panose="02020603050405020304" pitchFamily="18" charset="0"/>
              </a:rPr>
              <a:t>collect more data that focuses on negative customer feedback, especially on variables such as </a:t>
            </a:r>
            <a:r>
              <a:rPr lang="en-US" sz="1600" kern="100" dirty="0" err="1">
                <a:ea typeface="Calibri" panose="020F0502020204030204" pitchFamily="34" charset="0"/>
                <a:cs typeface="Times New Roman" panose="02020603050405020304" pitchFamily="18" charset="0"/>
              </a:rPr>
              <a:t>reviews.doRecommend</a:t>
            </a:r>
            <a:r>
              <a:rPr lang="en-US" sz="1600" kern="100" dirty="0">
                <a:ea typeface="Calibri" panose="020F0502020204030204" pitchFamily="34" charset="0"/>
                <a:cs typeface="Times New Roman" panose="02020603050405020304" pitchFamily="18" charset="0"/>
              </a:rPr>
              <a:t>, </a:t>
            </a:r>
            <a:r>
              <a:rPr lang="en-US" sz="1600" kern="100" dirty="0" err="1">
                <a:ea typeface="Calibri" panose="020F0502020204030204" pitchFamily="34" charset="0"/>
                <a:cs typeface="Times New Roman" panose="02020603050405020304" pitchFamily="18" charset="0"/>
              </a:rPr>
              <a:t>reviews.ratings</a:t>
            </a:r>
            <a:r>
              <a:rPr lang="en-US" sz="1600" kern="100" dirty="0">
                <a:ea typeface="Calibri" panose="020F0502020204030204" pitchFamily="34" charset="0"/>
                <a:cs typeface="Times New Roman" panose="02020603050405020304" pitchFamily="18" charset="0"/>
              </a:rPr>
              <a:t>, </a:t>
            </a:r>
            <a:r>
              <a:rPr lang="en-US" sz="1600" kern="100" dirty="0" err="1">
                <a:ea typeface="Calibri" panose="020F0502020204030204" pitchFamily="34" charset="0"/>
                <a:cs typeface="Times New Roman" panose="02020603050405020304" pitchFamily="18" charset="0"/>
              </a:rPr>
              <a:t>snt_scr_text</a:t>
            </a:r>
            <a:r>
              <a:rPr lang="en-US" sz="1600" kern="100" dirty="0">
                <a:ea typeface="Calibri" panose="020F0502020204030204" pitchFamily="34" charset="0"/>
                <a:cs typeface="Times New Roman" panose="02020603050405020304" pitchFamily="18" charset="0"/>
              </a:rPr>
              <a:t>, </a:t>
            </a:r>
            <a:r>
              <a:rPr lang="en-US" sz="1600" kern="100" dirty="0" err="1">
                <a:ea typeface="Calibri" panose="020F0502020204030204" pitchFamily="34" charset="0"/>
                <a:cs typeface="Times New Roman" panose="02020603050405020304" pitchFamily="18" charset="0"/>
              </a:rPr>
              <a:t>snt_scr_title</a:t>
            </a:r>
            <a:r>
              <a:rPr lang="en-US" sz="1600" kern="100" dirty="0">
                <a:ea typeface="Calibri" panose="020F0502020204030204" pitchFamily="34" charset="0"/>
                <a:cs typeface="Times New Roman" panose="02020603050405020304" pitchFamily="18" charset="0"/>
              </a:rPr>
              <a:t>, </a:t>
            </a:r>
            <a:r>
              <a:rPr lang="en-US" sz="1600" kern="100" dirty="0" err="1">
                <a:ea typeface="Calibri" panose="020F0502020204030204" pitchFamily="34" charset="0"/>
                <a:cs typeface="Times New Roman" panose="02020603050405020304" pitchFamily="18" charset="0"/>
              </a:rPr>
              <a:t>Tblts</a:t>
            </a:r>
            <a:r>
              <a:rPr lang="en-US" sz="1600" kern="100" dirty="0">
                <a:ea typeface="Calibri" panose="020F0502020204030204" pitchFamily="34" charset="0"/>
                <a:cs typeface="Times New Roman" panose="02020603050405020304" pitchFamily="18" charset="0"/>
              </a:rPr>
              <a:t>, </a:t>
            </a:r>
            <a:r>
              <a:rPr lang="en-US" sz="1600" kern="100" dirty="0" err="1">
                <a:ea typeface="Calibri" panose="020F0502020204030204" pitchFamily="34" charset="0"/>
                <a:cs typeface="Times New Roman" panose="02020603050405020304" pitchFamily="18" charset="0"/>
              </a:rPr>
              <a:t>AmzDvcs</a:t>
            </a:r>
            <a:r>
              <a:rPr lang="en-US" sz="1600" kern="100" dirty="0">
                <a:ea typeface="Calibri" panose="020F0502020204030204" pitchFamily="34" charset="0"/>
                <a:cs typeface="Times New Roman" panose="02020603050405020304" pitchFamily="18" charset="0"/>
              </a:rPr>
              <a:t>, </a:t>
            </a:r>
            <a:r>
              <a:rPr lang="en-US" sz="1600" kern="100" dirty="0" err="1">
                <a:ea typeface="Calibri" panose="020F0502020204030204" pitchFamily="34" charset="0"/>
                <a:cs typeface="Times New Roman" panose="02020603050405020304" pitchFamily="18" charset="0"/>
              </a:rPr>
              <a:t>Accz</a:t>
            </a:r>
            <a:r>
              <a:rPr lang="en-US" sz="1600" kern="100" dirty="0">
                <a:ea typeface="Calibri" panose="020F0502020204030204" pitchFamily="34" charset="0"/>
                <a:cs typeface="Times New Roman" panose="02020603050405020304" pitchFamily="18" charset="0"/>
              </a:rPr>
              <a:t>, Elec, and </a:t>
            </a:r>
            <a:r>
              <a:rPr lang="en-US" sz="1600" kern="100" dirty="0" err="1">
                <a:ea typeface="Calibri" panose="020F0502020204030204" pitchFamily="34" charset="0"/>
                <a:cs typeface="Times New Roman" panose="02020603050405020304" pitchFamily="18" charset="0"/>
              </a:rPr>
              <a:t>OffnBuss</a:t>
            </a:r>
            <a:r>
              <a:rPr lang="en-US" sz="1600" kern="100" dirty="0">
                <a:ea typeface="Calibri" panose="020F0502020204030204" pitchFamily="34" charset="0"/>
                <a:cs typeface="Times New Roman" panose="02020603050405020304" pitchFamily="18" charset="0"/>
              </a:rPr>
              <a:t>, to enhance accuracy</a:t>
            </a:r>
          </a:p>
        </p:txBody>
      </p:sp>
      <p:sp>
        <p:nvSpPr>
          <p:cNvPr id="6" name="Title 1">
            <a:extLst>
              <a:ext uri="{FF2B5EF4-FFF2-40B4-BE49-F238E27FC236}">
                <a16:creationId xmlns:a16="http://schemas.microsoft.com/office/drawing/2014/main" id="{553DF79B-D9EE-FF57-1393-3CFE5E968459}"/>
              </a:ext>
            </a:extLst>
          </p:cNvPr>
          <p:cNvSpPr txBox="1">
            <a:spLocks/>
          </p:cNvSpPr>
          <p:nvPr/>
        </p:nvSpPr>
        <p:spPr>
          <a:xfrm>
            <a:off x="140638" y="604969"/>
            <a:ext cx="597408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RECOMMENDATIONS</a:t>
            </a:r>
          </a:p>
        </p:txBody>
      </p:sp>
      <p:sp>
        <p:nvSpPr>
          <p:cNvPr id="3" name="Freeform: Shape 8">
            <a:extLst>
              <a:ext uri="{FF2B5EF4-FFF2-40B4-BE49-F238E27FC236}">
                <a16:creationId xmlns:a16="http://schemas.microsoft.com/office/drawing/2014/main" id="{B472E64A-355B-CB7C-90E5-6FFE2D298D95}"/>
              </a:ext>
            </a:extLst>
          </p:cNvPr>
          <p:cNvSpPr/>
          <p:nvPr/>
        </p:nvSpPr>
        <p:spPr>
          <a:xfrm rot="21120611">
            <a:off x="4114405" y="1169526"/>
            <a:ext cx="1971876" cy="417436"/>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5" name="Freeform: Shape 9">
            <a:extLst>
              <a:ext uri="{FF2B5EF4-FFF2-40B4-BE49-F238E27FC236}">
                <a16:creationId xmlns:a16="http://schemas.microsoft.com/office/drawing/2014/main" id="{E40D5133-1E3B-805A-9DA7-2BB8FC68ACE2}"/>
              </a:ext>
            </a:extLst>
          </p:cNvPr>
          <p:cNvSpPr/>
          <p:nvPr/>
        </p:nvSpPr>
        <p:spPr>
          <a:xfrm>
            <a:off x="5903063" y="974128"/>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7541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3474929" y="2586058"/>
            <a:ext cx="5242141" cy="1323439"/>
          </a:xfrm>
          <a:prstGeom prst="rect">
            <a:avLst/>
          </a:prstGeom>
          <a:noFill/>
        </p:spPr>
        <p:txBody>
          <a:bodyPr wrap="none" rtlCol="0">
            <a:spAutoFit/>
          </a:bodyPr>
          <a:lstStyle/>
          <a:p>
            <a:pPr algn="ctr"/>
            <a:r>
              <a:rPr lang="en-IN" sz="8000" dirty="0">
                <a:latin typeface="Fira Sans Medium" panose="020B0603050000020004" pitchFamily="34" charset="0"/>
              </a:rPr>
              <a:t>Thank you!</a:t>
            </a:r>
            <a:endParaRPr lang="en-IN" sz="6600" dirty="0">
              <a:latin typeface="Fira Sans Medium" panose="020B0603050000020004" pitchFamily="34" charset="0"/>
            </a:endParaRPr>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1677F821-6945-4FB5-9887-69FB75DABC89}"/>
              </a:ext>
            </a:extLst>
          </p:cNvPr>
          <p:cNvGrpSpPr/>
          <p:nvPr/>
        </p:nvGrpSpPr>
        <p:grpSpPr>
          <a:xfrm>
            <a:off x="-3681143" y="-2297674"/>
            <a:ext cx="7362285" cy="7105531"/>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4826271" y="3975103"/>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6722356" y="3886136"/>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740697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3587140" y="2728130"/>
            <a:ext cx="5017720" cy="1323439"/>
          </a:xfrm>
          <a:prstGeom prst="rect">
            <a:avLst/>
          </a:prstGeom>
          <a:noFill/>
        </p:spPr>
        <p:txBody>
          <a:bodyPr wrap="none" rtlCol="0">
            <a:spAutoFit/>
          </a:bodyPr>
          <a:lstStyle/>
          <a:p>
            <a:pPr algn="ctr"/>
            <a:r>
              <a:rPr lang="en-IN" sz="8000" dirty="0">
                <a:latin typeface="Fira Sans Medium" panose="020B0603050000020004" pitchFamily="34" charset="0"/>
              </a:rPr>
              <a:t>APPENDIX!</a:t>
            </a:r>
            <a:endParaRPr lang="en-IN" sz="6600" dirty="0">
              <a:latin typeface="Fira Sans Medium" panose="020B0603050000020004" pitchFamily="34" charset="0"/>
            </a:endParaRPr>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1677F821-6945-4FB5-9887-69FB75DABC89}"/>
              </a:ext>
            </a:extLst>
          </p:cNvPr>
          <p:cNvGrpSpPr/>
          <p:nvPr/>
        </p:nvGrpSpPr>
        <p:grpSpPr>
          <a:xfrm>
            <a:off x="-3681143" y="-2297674"/>
            <a:ext cx="7362285" cy="7105531"/>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4636606" y="386738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6393463" y="383208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2346121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463599F-DEC2-8775-EC89-CB259F098B1D}"/>
              </a:ext>
            </a:extLst>
          </p:cNvPr>
          <p:cNvSpPr txBox="1"/>
          <p:nvPr/>
        </p:nvSpPr>
        <p:spPr>
          <a:xfrm>
            <a:off x="0" y="0"/>
            <a:ext cx="2953407" cy="504625"/>
          </a:xfrm>
          <a:prstGeom prst="rect">
            <a:avLst/>
          </a:prstGeom>
          <a:noFill/>
        </p:spPr>
        <p:txBody>
          <a:bodyPr wrap="square">
            <a:spAutoFit/>
          </a:bodyPr>
          <a:lstStyle/>
          <a:p>
            <a:pPr marL="0" marR="0" algn="just">
              <a:lnSpc>
                <a:spcPct val="150000"/>
              </a:lnSpc>
              <a:spcBef>
                <a:spcPts val="0"/>
              </a:spcBef>
              <a:spcAft>
                <a:spcPts val="0"/>
              </a:spcAft>
            </a:pP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DATA DICTIONARY: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42DC3789-9D10-A4D4-14C2-E1B1FC7B32DA}"/>
              </a:ext>
            </a:extLst>
          </p:cNvPr>
          <p:cNvGraphicFramePr>
            <a:graphicFrameLocks noGrp="1"/>
          </p:cNvGraphicFramePr>
          <p:nvPr>
            <p:extLst>
              <p:ext uri="{D42A27DB-BD31-4B8C-83A1-F6EECF244321}">
                <p14:modId xmlns:p14="http://schemas.microsoft.com/office/powerpoint/2010/main" val="2604402634"/>
              </p:ext>
            </p:extLst>
          </p:nvPr>
        </p:nvGraphicFramePr>
        <p:xfrm>
          <a:off x="2" y="620110"/>
          <a:ext cx="12191998" cy="6237896"/>
        </p:xfrm>
        <a:graphic>
          <a:graphicData uri="http://schemas.openxmlformats.org/drawingml/2006/table">
            <a:tbl>
              <a:tblPr>
                <a:tableStyleId>{5C22544A-7EE6-4342-B048-85BDC9FD1C3A}</a:tableStyleId>
              </a:tblPr>
              <a:tblGrid>
                <a:gridCol w="497491">
                  <a:extLst>
                    <a:ext uri="{9D8B030D-6E8A-4147-A177-3AD203B41FA5}">
                      <a16:colId xmlns:a16="http://schemas.microsoft.com/office/drawing/2014/main" val="4144198217"/>
                    </a:ext>
                  </a:extLst>
                </a:gridCol>
                <a:gridCol w="1699762">
                  <a:extLst>
                    <a:ext uri="{9D8B030D-6E8A-4147-A177-3AD203B41FA5}">
                      <a16:colId xmlns:a16="http://schemas.microsoft.com/office/drawing/2014/main" val="2802369033"/>
                    </a:ext>
                  </a:extLst>
                </a:gridCol>
                <a:gridCol w="1036441">
                  <a:extLst>
                    <a:ext uri="{9D8B030D-6E8A-4147-A177-3AD203B41FA5}">
                      <a16:colId xmlns:a16="http://schemas.microsoft.com/office/drawing/2014/main" val="2339432723"/>
                    </a:ext>
                  </a:extLst>
                </a:gridCol>
                <a:gridCol w="1119356">
                  <a:extLst>
                    <a:ext uri="{9D8B030D-6E8A-4147-A177-3AD203B41FA5}">
                      <a16:colId xmlns:a16="http://schemas.microsoft.com/office/drawing/2014/main" val="2396351853"/>
                    </a:ext>
                  </a:extLst>
                </a:gridCol>
                <a:gridCol w="1855229">
                  <a:extLst>
                    <a:ext uri="{9D8B030D-6E8A-4147-A177-3AD203B41FA5}">
                      <a16:colId xmlns:a16="http://schemas.microsoft.com/office/drawing/2014/main" val="605185524"/>
                    </a:ext>
                  </a:extLst>
                </a:gridCol>
                <a:gridCol w="5983719">
                  <a:extLst>
                    <a:ext uri="{9D8B030D-6E8A-4147-A177-3AD203B41FA5}">
                      <a16:colId xmlns:a16="http://schemas.microsoft.com/office/drawing/2014/main" val="3077307927"/>
                    </a:ext>
                  </a:extLst>
                </a:gridCol>
              </a:tblGrid>
              <a:tr h="499030">
                <a:tc>
                  <a:txBody>
                    <a:bodyPr/>
                    <a:lstStyle/>
                    <a:p>
                      <a:pPr algn="ctr" fontAlgn="ctr"/>
                      <a:r>
                        <a:rPr lang="en-US" sz="1200" b="1" u="none" strike="noStrike">
                          <a:effectLst/>
                          <a:latin typeface="+mn-lt"/>
                        </a:rPr>
                        <a:t>No.</a:t>
                      </a:r>
                      <a:endParaRPr lang="en-US" sz="1200" b="1" i="0" u="none" strike="noStrike">
                        <a:solidFill>
                          <a:srgbClr val="FFFFFF"/>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Variable Name</a:t>
                      </a:r>
                      <a:endParaRPr lang="en-US" sz="1200" b="1" i="0" u="none" strike="noStrike">
                        <a:solidFill>
                          <a:srgbClr val="FFFFFF"/>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Data Type</a:t>
                      </a:r>
                      <a:endParaRPr lang="en-US" sz="1200" b="1" i="0" u="none" strike="noStrike">
                        <a:solidFill>
                          <a:srgbClr val="FFFFFF"/>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Data type used for analysis</a:t>
                      </a:r>
                      <a:endParaRPr lang="en-US" sz="1200" b="1" i="0" u="none" strike="noStrike">
                        <a:solidFill>
                          <a:srgbClr val="FFFFFF"/>
                        </a:solidFill>
                        <a:effectLst/>
                        <a:latin typeface="+mn-lt"/>
                      </a:endParaRPr>
                    </a:p>
                  </a:txBody>
                  <a:tcPr marL="8159" marR="8159" marT="8159" marB="0" anchor="ctr">
                    <a:solidFill>
                      <a:srgbClr val="FF9900"/>
                    </a:solidFill>
                  </a:tcPr>
                </a:tc>
                <a:tc>
                  <a:txBody>
                    <a:bodyPr/>
                    <a:lstStyle/>
                    <a:p>
                      <a:pPr algn="ctr" fontAlgn="ctr"/>
                      <a:r>
                        <a:rPr lang="en-US" sz="1200" b="1" u="none" strike="noStrike" dirty="0">
                          <a:effectLst/>
                          <a:latin typeface="+mn-lt"/>
                        </a:rPr>
                        <a:t> Variables choose for this study </a:t>
                      </a:r>
                      <a:endParaRPr lang="en-US" sz="1200" b="1" i="0" u="none" strike="noStrike" dirty="0">
                        <a:solidFill>
                          <a:srgbClr val="FFFFFF"/>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Description</a:t>
                      </a:r>
                      <a:endParaRPr lang="en-US" sz="1200" b="1" i="0" u="none" strike="noStrike">
                        <a:solidFill>
                          <a:srgbClr val="FFFFFF"/>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2549404326"/>
                  </a:ext>
                </a:extLst>
              </a:tr>
              <a:tr h="249516">
                <a:tc>
                  <a:txBody>
                    <a:bodyPr/>
                    <a:lstStyle/>
                    <a:p>
                      <a:pPr algn="ctr" fontAlgn="ctr"/>
                      <a:r>
                        <a:rPr lang="en-US" sz="1200" b="1" u="none" strike="noStrike">
                          <a:effectLst/>
                          <a:latin typeface="+mn-lt"/>
                        </a:rPr>
                        <a:t>1</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id</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Alphanumeric</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dirty="0">
                          <a:effectLst/>
                          <a:latin typeface="+mn-lt"/>
                        </a:rPr>
                        <a:t>Unique identifier for the product.</a:t>
                      </a:r>
                      <a:endParaRPr lang="en-US" sz="1200" b="1" i="0" u="none" strike="noStrike" dirty="0">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2469243512"/>
                  </a:ext>
                </a:extLst>
              </a:tr>
              <a:tr h="249516">
                <a:tc>
                  <a:txBody>
                    <a:bodyPr/>
                    <a:lstStyle/>
                    <a:p>
                      <a:pPr algn="ctr" fontAlgn="ctr"/>
                      <a:r>
                        <a:rPr lang="en-US" sz="1200" b="1" u="none" strike="noStrike">
                          <a:effectLst/>
                          <a:latin typeface="+mn-lt"/>
                        </a:rPr>
                        <a:t>2</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name</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Name of the product.</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233712023"/>
                  </a:ext>
                </a:extLst>
              </a:tr>
              <a:tr h="249516">
                <a:tc>
                  <a:txBody>
                    <a:bodyPr/>
                    <a:lstStyle/>
                    <a:p>
                      <a:pPr algn="ctr" fontAlgn="ctr"/>
                      <a:r>
                        <a:rPr lang="en-US" sz="1200" b="1" u="none" strike="noStrike">
                          <a:effectLst/>
                          <a:latin typeface="+mn-lt"/>
                        </a:rPr>
                        <a:t>3</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asins</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Amazon Standard Identification Numbers for the product.</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1530929121"/>
                  </a:ext>
                </a:extLst>
              </a:tr>
              <a:tr h="249516">
                <a:tc>
                  <a:txBody>
                    <a:bodyPr/>
                    <a:lstStyle/>
                    <a:p>
                      <a:pPr algn="ctr" fontAlgn="ctr"/>
                      <a:r>
                        <a:rPr lang="en-US" sz="1200" b="1" u="none" strike="noStrike">
                          <a:effectLst/>
                          <a:latin typeface="+mn-lt"/>
                        </a:rPr>
                        <a:t>4</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brand</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Factor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Brand of the product.</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1449912323"/>
                  </a:ext>
                </a:extLst>
              </a:tr>
              <a:tr h="748546">
                <a:tc>
                  <a:txBody>
                    <a:bodyPr/>
                    <a:lstStyle/>
                    <a:p>
                      <a:pPr algn="ctr" fontAlgn="ctr"/>
                      <a:r>
                        <a:rPr lang="en-US" sz="1200" b="1" u="none" strike="noStrike">
                          <a:effectLst/>
                          <a:latin typeface="+mn-lt"/>
                        </a:rPr>
                        <a:t>5</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categories</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    ü</a:t>
                      </a:r>
                      <a:br>
                        <a:rPr lang="en-US" sz="1200" b="1" u="none" strike="noStrike">
                          <a:effectLst/>
                          <a:latin typeface="+mn-lt"/>
                        </a:rPr>
                      </a:br>
                      <a:r>
                        <a:rPr lang="en-US" sz="1200" b="1" u="none" strike="noStrike">
                          <a:effectLst/>
                          <a:latin typeface="+mn-lt"/>
                        </a:rPr>
                        <a:t>(made 5 product groups from this feature)</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Categories the product belongs to, separated by commas.</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4247781642"/>
                  </a:ext>
                </a:extLst>
              </a:tr>
              <a:tr h="249516">
                <a:tc>
                  <a:txBody>
                    <a:bodyPr/>
                    <a:lstStyle/>
                    <a:p>
                      <a:pPr algn="ctr" fontAlgn="ctr"/>
                      <a:r>
                        <a:rPr lang="en-US" sz="1200" b="1" u="none" strike="noStrike">
                          <a:effectLst/>
                          <a:latin typeface="+mn-lt"/>
                        </a:rPr>
                        <a:t>6</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keys</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Various identifiers and keys related to the product, separated by commas.</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799608853"/>
                  </a:ext>
                </a:extLst>
              </a:tr>
              <a:tr h="249516">
                <a:tc>
                  <a:txBody>
                    <a:bodyPr/>
                    <a:lstStyle/>
                    <a:p>
                      <a:pPr algn="ctr" fontAlgn="ctr"/>
                      <a:r>
                        <a:rPr lang="en-US" sz="1200" b="1" u="none" strike="noStrike">
                          <a:effectLst/>
                          <a:latin typeface="+mn-lt"/>
                        </a:rPr>
                        <a:t>7</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manufacturer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Factor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Manufacturer of the product.</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3482713864"/>
                  </a:ext>
                </a:extLst>
              </a:tr>
              <a:tr h="249516">
                <a:tc>
                  <a:txBody>
                    <a:bodyPr/>
                    <a:lstStyle/>
                    <a:p>
                      <a:pPr algn="ctr" fontAlgn="ctr"/>
                      <a:r>
                        <a:rPr lang="en-US" sz="1200" b="1" u="none" strike="noStrike">
                          <a:effectLst/>
                          <a:latin typeface="+mn-lt"/>
                        </a:rPr>
                        <a:t>8</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reviews.date</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Date</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Date</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Date when the review was written.</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3267028229"/>
                  </a:ext>
                </a:extLst>
              </a:tr>
              <a:tr h="249516">
                <a:tc>
                  <a:txBody>
                    <a:bodyPr/>
                    <a:lstStyle/>
                    <a:p>
                      <a:pPr algn="ctr" fontAlgn="ctr"/>
                      <a:r>
                        <a:rPr lang="en-US" sz="1200" b="1" u="none" strike="noStrike">
                          <a:effectLst/>
                          <a:latin typeface="+mn-lt"/>
                        </a:rPr>
                        <a:t>9</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reviews.dateAdded</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Date</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Date</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Date when the review was added to the dataset.</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3946955739"/>
                  </a:ext>
                </a:extLst>
              </a:tr>
              <a:tr h="249516">
                <a:tc>
                  <a:txBody>
                    <a:bodyPr/>
                    <a:lstStyle/>
                    <a:p>
                      <a:pPr algn="ctr" fontAlgn="ctr"/>
                      <a:r>
                        <a:rPr lang="en-US" sz="1200" b="1" u="none" strike="noStrike">
                          <a:effectLst/>
                          <a:latin typeface="+mn-lt"/>
                        </a:rPr>
                        <a:t>10</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reviews.dateSeen</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Dates when the review was seen online, separated by commas.</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776536119"/>
                  </a:ext>
                </a:extLst>
              </a:tr>
              <a:tr h="249516">
                <a:tc>
                  <a:txBody>
                    <a:bodyPr/>
                    <a:lstStyle/>
                    <a:p>
                      <a:pPr algn="ctr" fontAlgn="ctr"/>
                      <a:r>
                        <a:rPr lang="en-US" sz="1200" b="1" u="none" strike="noStrike">
                          <a:effectLst/>
                          <a:latin typeface="+mn-lt"/>
                        </a:rPr>
                        <a:t>11</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reviews.didPurchase</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Logical</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logi</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Indicates if the reviewer purchased the product (TRUE) or not (FALSE).</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807191049"/>
                  </a:ext>
                </a:extLst>
              </a:tr>
              <a:tr h="249516">
                <a:tc>
                  <a:txBody>
                    <a:bodyPr/>
                    <a:lstStyle/>
                    <a:p>
                      <a:pPr algn="ctr" fontAlgn="ctr"/>
                      <a:r>
                        <a:rPr lang="en-US" sz="1200" b="1" u="none" strike="noStrike">
                          <a:effectLst/>
                          <a:latin typeface="+mn-lt"/>
                        </a:rPr>
                        <a:t>12</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reviews.doRecommend</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Logical</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logi</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ü</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Indicates if the reviewer recommends the product (TRUE) or not (FALSE).</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28721977"/>
                  </a:ext>
                </a:extLst>
              </a:tr>
              <a:tr h="249516">
                <a:tc>
                  <a:txBody>
                    <a:bodyPr/>
                    <a:lstStyle/>
                    <a:p>
                      <a:pPr algn="ctr" fontAlgn="ctr"/>
                      <a:r>
                        <a:rPr lang="en-US" sz="1200" b="1" u="none" strike="noStrike">
                          <a:effectLst/>
                          <a:latin typeface="+mn-lt"/>
                        </a:rPr>
                        <a:t>13</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reviews.id</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Numeric</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Int</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Unique identifier for the review.</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118491659"/>
                  </a:ext>
                </a:extLst>
              </a:tr>
              <a:tr h="249516">
                <a:tc>
                  <a:txBody>
                    <a:bodyPr/>
                    <a:lstStyle/>
                    <a:p>
                      <a:pPr algn="ctr" fontAlgn="ctr"/>
                      <a:r>
                        <a:rPr lang="en-US" sz="1200" b="1" u="none" strike="noStrike">
                          <a:effectLst/>
                          <a:latin typeface="+mn-lt"/>
                        </a:rPr>
                        <a:t>14</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reviews.numHelpful</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Numeric</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num</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Number of people who found the review helpful.</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1545450478"/>
                  </a:ext>
                </a:extLst>
              </a:tr>
              <a:tr h="249516">
                <a:tc>
                  <a:txBody>
                    <a:bodyPr/>
                    <a:lstStyle/>
                    <a:p>
                      <a:pPr algn="ctr" fontAlgn="ctr"/>
                      <a:r>
                        <a:rPr lang="en-US" sz="1200" b="1" u="none" strike="noStrike">
                          <a:effectLst/>
                          <a:latin typeface="+mn-lt"/>
                        </a:rPr>
                        <a:t>15</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reviews.rating</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Numeric</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num</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ü</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Rating given by the reviewer on a scale of 1 to 5, with 1 being the lowest and 5 the highest.</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1094992408"/>
                  </a:ext>
                </a:extLst>
              </a:tr>
              <a:tr h="249516">
                <a:tc>
                  <a:txBody>
                    <a:bodyPr/>
                    <a:lstStyle/>
                    <a:p>
                      <a:pPr algn="ctr" fontAlgn="ctr"/>
                      <a:r>
                        <a:rPr lang="en-US" sz="1200" b="1" u="none" strike="noStrike">
                          <a:effectLst/>
                          <a:latin typeface="+mn-lt"/>
                        </a:rPr>
                        <a:t>16</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reviews.sourceURLs</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URLs where the review was found, separated by commas.</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768160155"/>
                  </a:ext>
                </a:extLst>
              </a:tr>
              <a:tr h="249516">
                <a:tc>
                  <a:txBody>
                    <a:bodyPr/>
                    <a:lstStyle/>
                    <a:p>
                      <a:pPr algn="ctr" fontAlgn="ctr"/>
                      <a:r>
                        <a:rPr lang="en-US" sz="1200" b="1" u="none" strike="noStrike">
                          <a:effectLst/>
                          <a:latin typeface="+mn-lt"/>
                        </a:rPr>
                        <a:t>17</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reviews.text</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ü</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Text of the review.</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3004654017"/>
                  </a:ext>
                </a:extLst>
              </a:tr>
              <a:tr h="249516">
                <a:tc>
                  <a:txBody>
                    <a:bodyPr/>
                    <a:lstStyle/>
                    <a:p>
                      <a:pPr algn="ctr" fontAlgn="ctr"/>
                      <a:r>
                        <a:rPr lang="en-US" sz="1200" b="1" u="none" strike="noStrike">
                          <a:effectLst/>
                          <a:latin typeface="+mn-lt"/>
                        </a:rPr>
                        <a:t>18</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reviews.title</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ü</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a:effectLst/>
                          <a:latin typeface="+mn-lt"/>
                        </a:rPr>
                        <a:t>Title of the review.</a:t>
                      </a:r>
                      <a:endParaRPr lang="en-US" sz="1200" b="1" i="0" u="none" strike="noStrike">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383555572"/>
                  </a:ext>
                </a:extLst>
              </a:tr>
              <a:tr h="249516">
                <a:tc>
                  <a:txBody>
                    <a:bodyPr/>
                    <a:lstStyle/>
                    <a:p>
                      <a:pPr algn="ctr" fontAlgn="ctr"/>
                      <a:r>
                        <a:rPr lang="en-US" sz="1200" b="1" u="none" strike="noStrike">
                          <a:effectLst/>
                          <a:latin typeface="+mn-lt"/>
                        </a:rPr>
                        <a:t>19</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reviews.userCity</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logi</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dirty="0">
                          <a:effectLst/>
                          <a:latin typeface="+mn-lt"/>
                        </a:rPr>
                        <a:t>City of the reviewer.</a:t>
                      </a:r>
                      <a:endParaRPr lang="en-US" sz="1200" b="1" i="0" u="none" strike="noStrike" dirty="0">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2956244076"/>
                  </a:ext>
                </a:extLst>
              </a:tr>
              <a:tr h="249516">
                <a:tc>
                  <a:txBody>
                    <a:bodyPr/>
                    <a:lstStyle/>
                    <a:p>
                      <a:pPr algn="ctr" fontAlgn="ctr"/>
                      <a:r>
                        <a:rPr lang="en-US" sz="1200" b="1" u="none" strike="noStrike">
                          <a:effectLst/>
                          <a:latin typeface="+mn-lt"/>
                        </a:rPr>
                        <a:t>20</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reviews.userProvince</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logi</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dirty="0">
                          <a:effectLst/>
                          <a:latin typeface="+mn-lt"/>
                        </a:rPr>
                        <a:t>Province of the reviewer.</a:t>
                      </a:r>
                      <a:endParaRPr lang="en-US" sz="1200" b="1" i="0" u="none" strike="noStrike" dirty="0">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1073443999"/>
                  </a:ext>
                </a:extLst>
              </a:tr>
              <a:tr h="249516">
                <a:tc>
                  <a:txBody>
                    <a:bodyPr/>
                    <a:lstStyle/>
                    <a:p>
                      <a:pPr algn="ctr" fontAlgn="ctr"/>
                      <a:r>
                        <a:rPr lang="en-US" sz="1200" b="1" u="none" strike="noStrike">
                          <a:effectLst/>
                          <a:latin typeface="+mn-lt"/>
                        </a:rPr>
                        <a:t>21</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reviews.username</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Character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r>
                        <a:rPr lang="en-US" sz="1200" b="1" u="none" strike="noStrike">
                          <a:effectLst/>
                          <a:latin typeface="+mn-lt"/>
                        </a:rPr>
                        <a:t>Chr</a:t>
                      </a: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ctr" fontAlgn="ctr"/>
                      <a:endParaRPr lang="en-US" sz="1200" b="1" i="0" u="none" strike="noStrike">
                        <a:solidFill>
                          <a:srgbClr val="000000"/>
                        </a:solidFill>
                        <a:effectLst/>
                        <a:latin typeface="+mn-lt"/>
                      </a:endParaRPr>
                    </a:p>
                  </a:txBody>
                  <a:tcPr marL="8159" marR="8159" marT="8159" marB="0" anchor="ctr">
                    <a:solidFill>
                      <a:srgbClr val="FF9900"/>
                    </a:solidFill>
                  </a:tcPr>
                </a:tc>
                <a:tc>
                  <a:txBody>
                    <a:bodyPr/>
                    <a:lstStyle/>
                    <a:p>
                      <a:pPr algn="l" fontAlgn="ctr"/>
                      <a:r>
                        <a:rPr lang="en-US" sz="1200" b="1" u="none" strike="noStrike" dirty="0">
                          <a:effectLst/>
                          <a:latin typeface="+mn-lt"/>
                        </a:rPr>
                        <a:t>Username of the reviewer.</a:t>
                      </a:r>
                      <a:endParaRPr lang="en-US" sz="1200" b="1" i="0" u="none" strike="noStrike" dirty="0">
                        <a:solidFill>
                          <a:srgbClr val="000000"/>
                        </a:solidFill>
                        <a:effectLst/>
                        <a:latin typeface="+mn-lt"/>
                      </a:endParaRPr>
                    </a:p>
                  </a:txBody>
                  <a:tcPr marL="8159" marR="8159" marT="8159" marB="0" anchor="ctr">
                    <a:solidFill>
                      <a:srgbClr val="FF9900"/>
                    </a:solidFill>
                  </a:tcPr>
                </a:tc>
                <a:extLst>
                  <a:ext uri="{0D108BD9-81ED-4DB2-BD59-A6C34878D82A}">
                    <a16:rowId xmlns:a16="http://schemas.microsoft.com/office/drawing/2014/main" val="1052336240"/>
                  </a:ext>
                </a:extLst>
              </a:tr>
            </a:tbl>
          </a:graphicData>
        </a:graphic>
      </p:graphicFrame>
      <p:sp>
        <p:nvSpPr>
          <p:cNvPr id="13" name="Freeform: Shape 8">
            <a:extLst>
              <a:ext uri="{FF2B5EF4-FFF2-40B4-BE49-F238E27FC236}">
                <a16:creationId xmlns:a16="http://schemas.microsoft.com/office/drawing/2014/main" id="{8BBC93BE-F703-F43D-0EE6-1A875796B889}"/>
              </a:ext>
            </a:extLst>
          </p:cNvPr>
          <p:cNvSpPr/>
          <p:nvPr/>
        </p:nvSpPr>
        <p:spPr>
          <a:xfrm>
            <a:off x="9604794" y="63896"/>
            <a:ext cx="2149520" cy="799001"/>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chemeClr val="tx1"/>
          </a:solidFill>
          <a:ln w="9525" cap="flat">
            <a:noFill/>
            <a:prstDash val="solid"/>
            <a:miter/>
          </a:ln>
        </p:spPr>
        <p:txBody>
          <a:bodyPr rtlCol="0" anchor="ctr"/>
          <a:lstStyle/>
          <a:p>
            <a:endParaRPr lang="en-IN" dirty="0">
              <a:highlight>
                <a:srgbClr val="FF9900"/>
              </a:highlight>
            </a:endParaRPr>
          </a:p>
        </p:txBody>
      </p:sp>
      <p:sp>
        <p:nvSpPr>
          <p:cNvPr id="14" name="Freeform: Shape 9">
            <a:extLst>
              <a:ext uri="{FF2B5EF4-FFF2-40B4-BE49-F238E27FC236}">
                <a16:creationId xmlns:a16="http://schemas.microsoft.com/office/drawing/2014/main" id="{EDF5791D-6986-6839-B6FC-5C00B392018F}"/>
              </a:ext>
            </a:extLst>
          </p:cNvPr>
          <p:cNvSpPr/>
          <p:nvPr/>
        </p:nvSpPr>
        <p:spPr>
          <a:xfrm>
            <a:off x="11511639" y="78358"/>
            <a:ext cx="485350" cy="46339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chemeClr val="tx1"/>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3589943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463599F-DEC2-8775-EC89-CB259F098B1D}"/>
              </a:ext>
            </a:extLst>
          </p:cNvPr>
          <p:cNvSpPr txBox="1"/>
          <p:nvPr/>
        </p:nvSpPr>
        <p:spPr>
          <a:xfrm>
            <a:off x="232049" y="206983"/>
            <a:ext cx="7587574" cy="669542"/>
          </a:xfrm>
          <a:prstGeom prst="rect">
            <a:avLst/>
          </a:prstGeom>
          <a:noFill/>
        </p:spPr>
        <p:txBody>
          <a:bodyPr wrap="square">
            <a:spAutoFit/>
          </a:bodyPr>
          <a:lstStyle/>
          <a:p>
            <a:pPr marL="0" marR="0" algn="just">
              <a:lnSpc>
                <a:spcPct val="150000"/>
              </a:lnSpc>
              <a:spcBef>
                <a:spcPts val="0"/>
              </a:spcBef>
              <a:spcAft>
                <a:spcPts val="0"/>
              </a:spcAft>
            </a:pPr>
            <a:r>
              <a:rPr lang="en-US" sz="2800" b="1" kern="100" dirty="0">
                <a:latin typeface="Times New Roman" panose="02020603050405020304" pitchFamily="18" charset="0"/>
                <a:ea typeface="Calibri" panose="020F0502020204030204" pitchFamily="34" charset="0"/>
                <a:cs typeface="Times New Roman" panose="02020603050405020304" pitchFamily="18" charset="0"/>
              </a:rPr>
              <a:t>MULTINOMIAL LOGISTIC REGRESSION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Freeform: Shape 8">
            <a:extLst>
              <a:ext uri="{FF2B5EF4-FFF2-40B4-BE49-F238E27FC236}">
                <a16:creationId xmlns:a16="http://schemas.microsoft.com/office/drawing/2014/main" id="{8BBC93BE-F703-F43D-0EE6-1A875796B889}"/>
              </a:ext>
            </a:extLst>
          </p:cNvPr>
          <p:cNvSpPr/>
          <p:nvPr/>
        </p:nvSpPr>
        <p:spPr>
          <a:xfrm>
            <a:off x="9604794" y="63896"/>
            <a:ext cx="2149520" cy="799001"/>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chemeClr val="tx1"/>
          </a:solidFill>
          <a:ln w="9525" cap="flat">
            <a:noFill/>
            <a:prstDash val="solid"/>
            <a:miter/>
          </a:ln>
        </p:spPr>
        <p:txBody>
          <a:bodyPr rtlCol="0" anchor="ctr"/>
          <a:lstStyle/>
          <a:p>
            <a:endParaRPr lang="en-IN" dirty="0">
              <a:highlight>
                <a:srgbClr val="FF9900"/>
              </a:highlight>
            </a:endParaRPr>
          </a:p>
        </p:txBody>
      </p:sp>
      <p:sp>
        <p:nvSpPr>
          <p:cNvPr id="14" name="Freeform: Shape 9">
            <a:extLst>
              <a:ext uri="{FF2B5EF4-FFF2-40B4-BE49-F238E27FC236}">
                <a16:creationId xmlns:a16="http://schemas.microsoft.com/office/drawing/2014/main" id="{EDF5791D-6986-6839-B6FC-5C00B392018F}"/>
              </a:ext>
            </a:extLst>
          </p:cNvPr>
          <p:cNvSpPr/>
          <p:nvPr/>
        </p:nvSpPr>
        <p:spPr>
          <a:xfrm>
            <a:off x="11511639" y="78358"/>
            <a:ext cx="485350" cy="46339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chemeClr val="tx1"/>
          </a:solidFill>
          <a:ln w="9525" cap="flat">
            <a:noFill/>
            <a:prstDash val="solid"/>
            <a:miter/>
          </a:ln>
        </p:spPr>
        <p:txBody>
          <a:bodyPr rtlCol="0" anchor="ctr"/>
          <a:lstStyle/>
          <a:p>
            <a:endParaRPr lang="en-IN"/>
          </a:p>
        </p:txBody>
      </p:sp>
      <p:graphicFrame>
        <p:nvGraphicFramePr>
          <p:cNvPr id="2" name="Table 1">
            <a:extLst>
              <a:ext uri="{FF2B5EF4-FFF2-40B4-BE49-F238E27FC236}">
                <a16:creationId xmlns:a16="http://schemas.microsoft.com/office/drawing/2014/main" id="{D1032A89-C2E0-0218-C529-9390AFCFD5AE}"/>
              </a:ext>
            </a:extLst>
          </p:cNvPr>
          <p:cNvGraphicFramePr>
            <a:graphicFrameLocks noGrp="1"/>
          </p:cNvGraphicFramePr>
          <p:nvPr>
            <p:extLst>
              <p:ext uri="{D42A27DB-BD31-4B8C-83A1-F6EECF244321}">
                <p14:modId xmlns:p14="http://schemas.microsoft.com/office/powerpoint/2010/main" val="284232342"/>
              </p:ext>
            </p:extLst>
          </p:nvPr>
        </p:nvGraphicFramePr>
        <p:xfrm>
          <a:off x="232049" y="1082110"/>
          <a:ext cx="10447505" cy="5536896"/>
        </p:xfrm>
        <a:graphic>
          <a:graphicData uri="http://schemas.openxmlformats.org/drawingml/2006/table">
            <a:tbl>
              <a:tblPr>
                <a:tableStyleId>{5C22544A-7EE6-4342-B048-85BDC9FD1C3A}</a:tableStyleId>
              </a:tblPr>
              <a:tblGrid>
                <a:gridCol w="3659371">
                  <a:extLst>
                    <a:ext uri="{9D8B030D-6E8A-4147-A177-3AD203B41FA5}">
                      <a16:colId xmlns:a16="http://schemas.microsoft.com/office/drawing/2014/main" val="3600684136"/>
                    </a:ext>
                  </a:extLst>
                </a:gridCol>
                <a:gridCol w="1948616">
                  <a:extLst>
                    <a:ext uri="{9D8B030D-6E8A-4147-A177-3AD203B41FA5}">
                      <a16:colId xmlns:a16="http://schemas.microsoft.com/office/drawing/2014/main" val="3365058059"/>
                    </a:ext>
                  </a:extLst>
                </a:gridCol>
                <a:gridCol w="1948616">
                  <a:extLst>
                    <a:ext uri="{9D8B030D-6E8A-4147-A177-3AD203B41FA5}">
                      <a16:colId xmlns:a16="http://schemas.microsoft.com/office/drawing/2014/main" val="52330394"/>
                    </a:ext>
                  </a:extLst>
                </a:gridCol>
                <a:gridCol w="2890902">
                  <a:extLst>
                    <a:ext uri="{9D8B030D-6E8A-4147-A177-3AD203B41FA5}">
                      <a16:colId xmlns:a16="http://schemas.microsoft.com/office/drawing/2014/main" val="3603516320"/>
                    </a:ext>
                  </a:extLst>
                </a:gridCol>
              </a:tblGrid>
              <a:tr h="923574">
                <a:tc>
                  <a:txBody>
                    <a:bodyPr/>
                    <a:lstStyle/>
                    <a:p>
                      <a:pPr algn="ctr" fontAlgn="ctr"/>
                      <a:r>
                        <a:rPr lang="en-US" sz="2400" b="1" u="none" strike="noStrike" dirty="0">
                          <a:effectLst/>
                        </a:rPr>
                        <a:t>Metric</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dirty="0">
                          <a:effectLst/>
                        </a:rPr>
                        <a:t>Class: 4</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a:effectLst/>
                        </a:rPr>
                        <a:t>Class: 5</a:t>
                      </a:r>
                      <a:endParaRPr lang="en-US" sz="24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a:effectLst/>
                        </a:rPr>
                        <a:t>Class: below_4</a:t>
                      </a:r>
                      <a:endParaRPr lang="en-US" sz="2400" b="1" i="0" u="none" strike="noStrike">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3697594306"/>
                  </a:ext>
                </a:extLst>
              </a:tr>
              <a:tr h="586965">
                <a:tc>
                  <a:txBody>
                    <a:bodyPr/>
                    <a:lstStyle/>
                    <a:p>
                      <a:pPr algn="ctr" fontAlgn="ctr"/>
                      <a:r>
                        <a:rPr lang="en-US" sz="2400" b="1" u="none" strike="noStrike" dirty="0">
                          <a:effectLst/>
                        </a:rPr>
                        <a:t>Accuracy</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dirty="0">
                          <a:effectLst/>
                        </a:rPr>
                        <a:t>54.14%</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a:effectLst/>
                        </a:rPr>
                        <a:t>54.14%</a:t>
                      </a:r>
                      <a:endParaRPr lang="en-US" sz="24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a:effectLst/>
                        </a:rPr>
                        <a:t>54.14%</a:t>
                      </a:r>
                      <a:endParaRPr lang="en-US" sz="2400" b="1" i="0" u="none" strike="noStrike">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963226206"/>
                  </a:ext>
                </a:extLst>
              </a:tr>
              <a:tr h="1156143">
                <a:tc>
                  <a:txBody>
                    <a:bodyPr/>
                    <a:lstStyle/>
                    <a:p>
                      <a:pPr algn="ctr" fontAlgn="ctr"/>
                      <a:r>
                        <a:rPr lang="en-US" sz="2400" b="1" u="none" strike="noStrike" dirty="0">
                          <a:effectLst/>
                        </a:rPr>
                        <a:t>Sensitivity</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dirty="0">
                          <a:effectLst/>
                        </a:rPr>
                        <a:t>63.90%</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dirty="0">
                          <a:effectLst/>
                        </a:rPr>
                        <a:t>50.25%</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a:effectLst/>
                        </a:rPr>
                        <a:t>57.10%</a:t>
                      </a:r>
                      <a:endParaRPr lang="en-US" sz="2400" b="1" i="0" u="none" strike="noStrike">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372766183"/>
                  </a:ext>
                </a:extLst>
              </a:tr>
              <a:tr h="1127106">
                <a:tc>
                  <a:txBody>
                    <a:bodyPr/>
                    <a:lstStyle/>
                    <a:p>
                      <a:pPr algn="ctr" fontAlgn="ctr"/>
                      <a:r>
                        <a:rPr lang="en-US" sz="2400" b="1" u="none" strike="noStrike">
                          <a:effectLst/>
                        </a:rPr>
                        <a:t>Specificity</a:t>
                      </a:r>
                      <a:endParaRPr lang="en-US" sz="24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dirty="0">
                          <a:effectLst/>
                        </a:rPr>
                        <a:t>51.80%</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dirty="0">
                          <a:effectLst/>
                        </a:rPr>
                        <a:t>71.40%</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dirty="0">
                          <a:effectLst/>
                        </a:rPr>
                        <a:t>99.50%</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1256383721"/>
                  </a:ext>
                </a:extLst>
              </a:tr>
              <a:tr h="1156143">
                <a:tc>
                  <a:txBody>
                    <a:bodyPr/>
                    <a:lstStyle/>
                    <a:p>
                      <a:pPr algn="ctr" fontAlgn="ctr"/>
                      <a:r>
                        <a:rPr lang="en-US" sz="2400" b="1" u="none" strike="noStrike">
                          <a:effectLst/>
                        </a:rPr>
                        <a:t>Precision</a:t>
                      </a:r>
                      <a:endParaRPr lang="en-US" sz="24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a:effectLst/>
                        </a:rPr>
                        <a:t>30.50%</a:t>
                      </a:r>
                      <a:endParaRPr lang="en-US" sz="24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dirty="0">
                          <a:effectLst/>
                        </a:rPr>
                        <a:t>78.60%</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dirty="0">
                          <a:effectLst/>
                        </a:rPr>
                        <a:t>89.10%</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2580540393"/>
                  </a:ext>
                </a:extLst>
              </a:tr>
              <a:tr h="586965">
                <a:tc>
                  <a:txBody>
                    <a:bodyPr/>
                    <a:lstStyle/>
                    <a:p>
                      <a:pPr algn="ctr" fontAlgn="ctr"/>
                      <a:r>
                        <a:rPr lang="en-US" sz="2400" b="1" u="none" strike="noStrike">
                          <a:effectLst/>
                        </a:rPr>
                        <a:t>Balanced Accuracy</a:t>
                      </a:r>
                      <a:endParaRPr lang="en-US" sz="24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a:effectLst/>
                        </a:rPr>
                        <a:t>57.60%</a:t>
                      </a:r>
                      <a:endParaRPr lang="en-US" sz="24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a:effectLst/>
                        </a:rPr>
                        <a:t>60.70%</a:t>
                      </a:r>
                      <a:endParaRPr lang="en-US" sz="24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400" b="1" u="none" strike="noStrike" dirty="0">
                          <a:effectLst/>
                        </a:rPr>
                        <a:t>78.30%</a:t>
                      </a:r>
                      <a:endParaRPr lang="en-US" sz="24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2834851820"/>
                  </a:ext>
                </a:extLst>
              </a:tr>
            </a:tbl>
          </a:graphicData>
        </a:graphic>
      </p:graphicFrame>
    </p:spTree>
    <p:extLst>
      <p:ext uri="{BB962C8B-B14F-4D97-AF65-F5344CB8AC3E}">
        <p14:creationId xmlns:p14="http://schemas.microsoft.com/office/powerpoint/2010/main" val="1317414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463599F-DEC2-8775-EC89-CB259F098B1D}"/>
              </a:ext>
            </a:extLst>
          </p:cNvPr>
          <p:cNvSpPr txBox="1"/>
          <p:nvPr/>
        </p:nvSpPr>
        <p:spPr>
          <a:xfrm>
            <a:off x="454131" y="128625"/>
            <a:ext cx="4669277" cy="669542"/>
          </a:xfrm>
          <a:prstGeom prst="rect">
            <a:avLst/>
          </a:prstGeom>
          <a:noFill/>
        </p:spPr>
        <p:txBody>
          <a:bodyPr wrap="square">
            <a:spAutoFit/>
          </a:bodyPr>
          <a:lstStyle/>
          <a:p>
            <a:pPr marL="0" marR="0" algn="just">
              <a:lnSpc>
                <a:spcPct val="150000"/>
              </a:lnSpc>
              <a:spcBef>
                <a:spcPts val="0"/>
              </a:spcBef>
              <a:spcAft>
                <a:spcPts val="0"/>
              </a:spcAft>
            </a:pPr>
            <a:r>
              <a:rPr lang="en-US" sz="2800" b="1" kern="100" dirty="0">
                <a:latin typeface="Times New Roman" panose="02020603050405020304" pitchFamily="18" charset="0"/>
                <a:ea typeface="Calibri" panose="020F0502020204030204" pitchFamily="34" charset="0"/>
                <a:cs typeface="Times New Roman" panose="02020603050405020304" pitchFamily="18" charset="0"/>
              </a:rPr>
              <a:t>DECISION TREE</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Freeform: Shape 8">
            <a:extLst>
              <a:ext uri="{FF2B5EF4-FFF2-40B4-BE49-F238E27FC236}">
                <a16:creationId xmlns:a16="http://schemas.microsoft.com/office/drawing/2014/main" id="{8BBC93BE-F703-F43D-0EE6-1A875796B889}"/>
              </a:ext>
            </a:extLst>
          </p:cNvPr>
          <p:cNvSpPr/>
          <p:nvPr/>
        </p:nvSpPr>
        <p:spPr>
          <a:xfrm>
            <a:off x="9604794" y="63896"/>
            <a:ext cx="2149520" cy="799001"/>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chemeClr val="tx1"/>
          </a:solidFill>
          <a:ln w="9525" cap="flat">
            <a:noFill/>
            <a:prstDash val="solid"/>
            <a:miter/>
          </a:ln>
        </p:spPr>
        <p:txBody>
          <a:bodyPr rtlCol="0" anchor="ctr"/>
          <a:lstStyle/>
          <a:p>
            <a:endParaRPr lang="en-IN" dirty="0">
              <a:highlight>
                <a:srgbClr val="FF9900"/>
              </a:highlight>
            </a:endParaRPr>
          </a:p>
        </p:txBody>
      </p:sp>
      <p:sp>
        <p:nvSpPr>
          <p:cNvPr id="14" name="Freeform: Shape 9">
            <a:extLst>
              <a:ext uri="{FF2B5EF4-FFF2-40B4-BE49-F238E27FC236}">
                <a16:creationId xmlns:a16="http://schemas.microsoft.com/office/drawing/2014/main" id="{EDF5791D-6986-6839-B6FC-5C00B392018F}"/>
              </a:ext>
            </a:extLst>
          </p:cNvPr>
          <p:cNvSpPr/>
          <p:nvPr/>
        </p:nvSpPr>
        <p:spPr>
          <a:xfrm>
            <a:off x="11511639" y="78358"/>
            <a:ext cx="485350" cy="46339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chemeClr val="tx1"/>
          </a:solidFill>
          <a:ln w="9525" cap="flat">
            <a:noFill/>
            <a:prstDash val="solid"/>
            <a:miter/>
          </a:ln>
        </p:spPr>
        <p:txBody>
          <a:bodyPr rtlCol="0" anchor="ctr"/>
          <a:lstStyle/>
          <a:p>
            <a:endParaRPr lang="en-IN"/>
          </a:p>
        </p:txBody>
      </p:sp>
      <p:graphicFrame>
        <p:nvGraphicFramePr>
          <p:cNvPr id="2" name="Table 1">
            <a:extLst>
              <a:ext uri="{FF2B5EF4-FFF2-40B4-BE49-F238E27FC236}">
                <a16:creationId xmlns:a16="http://schemas.microsoft.com/office/drawing/2014/main" id="{6E5CCF0C-8CE4-E79F-B241-DEB83BF3F061}"/>
              </a:ext>
            </a:extLst>
          </p:cNvPr>
          <p:cNvGraphicFramePr>
            <a:graphicFrameLocks noGrp="1"/>
          </p:cNvGraphicFramePr>
          <p:nvPr>
            <p:extLst>
              <p:ext uri="{D42A27DB-BD31-4B8C-83A1-F6EECF244321}">
                <p14:modId xmlns:p14="http://schemas.microsoft.com/office/powerpoint/2010/main" val="2173162766"/>
              </p:ext>
            </p:extLst>
          </p:nvPr>
        </p:nvGraphicFramePr>
        <p:xfrm>
          <a:off x="447471" y="869760"/>
          <a:ext cx="9351875" cy="5582618"/>
        </p:xfrm>
        <a:graphic>
          <a:graphicData uri="http://schemas.openxmlformats.org/drawingml/2006/table">
            <a:tbl>
              <a:tblPr>
                <a:tableStyleId>{5C22544A-7EE6-4342-B048-85BDC9FD1C3A}</a:tableStyleId>
              </a:tblPr>
              <a:tblGrid>
                <a:gridCol w="3275613">
                  <a:extLst>
                    <a:ext uri="{9D8B030D-6E8A-4147-A177-3AD203B41FA5}">
                      <a16:colId xmlns:a16="http://schemas.microsoft.com/office/drawing/2014/main" val="3620622581"/>
                    </a:ext>
                  </a:extLst>
                </a:gridCol>
                <a:gridCol w="1744264">
                  <a:extLst>
                    <a:ext uri="{9D8B030D-6E8A-4147-A177-3AD203B41FA5}">
                      <a16:colId xmlns:a16="http://schemas.microsoft.com/office/drawing/2014/main" val="3783366722"/>
                    </a:ext>
                  </a:extLst>
                </a:gridCol>
                <a:gridCol w="1744264">
                  <a:extLst>
                    <a:ext uri="{9D8B030D-6E8A-4147-A177-3AD203B41FA5}">
                      <a16:colId xmlns:a16="http://schemas.microsoft.com/office/drawing/2014/main" val="1990164822"/>
                    </a:ext>
                  </a:extLst>
                </a:gridCol>
                <a:gridCol w="2587734">
                  <a:extLst>
                    <a:ext uri="{9D8B030D-6E8A-4147-A177-3AD203B41FA5}">
                      <a16:colId xmlns:a16="http://schemas.microsoft.com/office/drawing/2014/main" val="3546481163"/>
                    </a:ext>
                  </a:extLst>
                </a:gridCol>
              </a:tblGrid>
              <a:tr h="751894">
                <a:tc>
                  <a:txBody>
                    <a:bodyPr/>
                    <a:lstStyle/>
                    <a:p>
                      <a:pPr algn="ctr" fontAlgn="ctr"/>
                      <a:r>
                        <a:rPr lang="en-US" sz="2800" b="1" u="none" strike="noStrike" dirty="0">
                          <a:effectLst/>
                        </a:rPr>
                        <a:t>Metric</a:t>
                      </a:r>
                      <a:endParaRPr lang="en-US" sz="2800" b="1" i="0" u="none" strike="noStrike" dirty="0">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Class: 4</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Class: 5</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Class: below_4</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extLst>
                  <a:ext uri="{0D108BD9-81ED-4DB2-BD59-A6C34878D82A}">
                    <a16:rowId xmlns:a16="http://schemas.microsoft.com/office/drawing/2014/main" val="773996500"/>
                  </a:ext>
                </a:extLst>
              </a:tr>
              <a:tr h="705241">
                <a:tc>
                  <a:txBody>
                    <a:bodyPr/>
                    <a:lstStyle/>
                    <a:p>
                      <a:pPr algn="ctr" fontAlgn="ctr"/>
                      <a:r>
                        <a:rPr lang="en-US" sz="2800" b="1" u="none" strike="noStrike" dirty="0">
                          <a:effectLst/>
                        </a:rPr>
                        <a:t>Accuracy</a:t>
                      </a:r>
                      <a:endParaRPr lang="en-US" sz="2800" b="1" i="0" u="none" strike="noStrike" dirty="0">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57.6%</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57.6%</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57.6%</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extLst>
                  <a:ext uri="{0D108BD9-81ED-4DB2-BD59-A6C34878D82A}">
                    <a16:rowId xmlns:a16="http://schemas.microsoft.com/office/drawing/2014/main" val="61895797"/>
                  </a:ext>
                </a:extLst>
              </a:tr>
              <a:tr h="1181925">
                <a:tc>
                  <a:txBody>
                    <a:bodyPr/>
                    <a:lstStyle/>
                    <a:p>
                      <a:pPr algn="ctr" fontAlgn="ctr"/>
                      <a:r>
                        <a:rPr lang="en-US" sz="2800" b="1" u="none" strike="noStrike">
                          <a:effectLst/>
                        </a:rPr>
                        <a:t>Sensitivity</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dirty="0">
                          <a:effectLst/>
                        </a:rPr>
                        <a:t>54.2%</a:t>
                      </a:r>
                      <a:endParaRPr lang="en-US" sz="2800" b="1" i="0" u="none" strike="noStrike" dirty="0">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dirty="0">
                          <a:effectLst/>
                        </a:rPr>
                        <a:t>58.8%</a:t>
                      </a:r>
                      <a:endParaRPr lang="en-US" sz="2800" b="1" i="0" u="none" strike="noStrike" dirty="0">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57.1%</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extLst>
                  <a:ext uri="{0D108BD9-81ED-4DB2-BD59-A6C34878D82A}">
                    <a16:rowId xmlns:a16="http://schemas.microsoft.com/office/drawing/2014/main" val="3366032921"/>
                  </a:ext>
                </a:extLst>
              </a:tr>
              <a:tr h="1176067">
                <a:tc>
                  <a:txBody>
                    <a:bodyPr/>
                    <a:lstStyle/>
                    <a:p>
                      <a:pPr algn="ctr" fontAlgn="ctr"/>
                      <a:r>
                        <a:rPr lang="en-US" sz="2800" b="1" u="none" strike="noStrike">
                          <a:effectLst/>
                        </a:rPr>
                        <a:t>Specificity</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60.0%</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dirty="0">
                          <a:effectLst/>
                        </a:rPr>
                        <a:t>62.9%</a:t>
                      </a:r>
                      <a:endParaRPr lang="en-US" sz="2800" b="1" i="0" u="none" strike="noStrike" dirty="0">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dirty="0">
                          <a:effectLst/>
                        </a:rPr>
                        <a:t>99.5%</a:t>
                      </a:r>
                      <a:endParaRPr lang="en-US" sz="2800" b="1" i="0" u="none" strike="noStrike" dirty="0">
                        <a:solidFill>
                          <a:srgbClr val="000000"/>
                        </a:solidFill>
                        <a:effectLst/>
                        <a:latin typeface="Calibri" panose="020F0502020204030204" pitchFamily="34" charset="0"/>
                      </a:endParaRPr>
                    </a:p>
                  </a:txBody>
                  <a:tcPr marL="9141" marR="9141" marT="9141" marB="0" anchor="ctr">
                    <a:solidFill>
                      <a:srgbClr val="FF9900"/>
                    </a:solidFill>
                  </a:tcPr>
                </a:tc>
                <a:extLst>
                  <a:ext uri="{0D108BD9-81ED-4DB2-BD59-A6C34878D82A}">
                    <a16:rowId xmlns:a16="http://schemas.microsoft.com/office/drawing/2014/main" val="1577232371"/>
                  </a:ext>
                </a:extLst>
              </a:tr>
              <a:tr h="1007780">
                <a:tc>
                  <a:txBody>
                    <a:bodyPr/>
                    <a:lstStyle/>
                    <a:p>
                      <a:pPr algn="ctr" fontAlgn="ctr"/>
                      <a:r>
                        <a:rPr lang="en-US" sz="2800" b="1" u="none" strike="noStrike">
                          <a:effectLst/>
                        </a:rPr>
                        <a:t>Precision</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31.0%</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77.1%</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dirty="0">
                          <a:effectLst/>
                        </a:rPr>
                        <a:t>89.4%</a:t>
                      </a:r>
                      <a:endParaRPr lang="en-US" sz="2800" b="1" i="0" u="none" strike="noStrike" dirty="0">
                        <a:solidFill>
                          <a:srgbClr val="000000"/>
                        </a:solidFill>
                        <a:effectLst/>
                        <a:latin typeface="Calibri" panose="020F0502020204030204" pitchFamily="34" charset="0"/>
                      </a:endParaRPr>
                    </a:p>
                  </a:txBody>
                  <a:tcPr marL="9141" marR="9141" marT="9141" marB="0" anchor="ctr">
                    <a:solidFill>
                      <a:srgbClr val="FF9900"/>
                    </a:solidFill>
                  </a:tcPr>
                </a:tc>
                <a:extLst>
                  <a:ext uri="{0D108BD9-81ED-4DB2-BD59-A6C34878D82A}">
                    <a16:rowId xmlns:a16="http://schemas.microsoft.com/office/drawing/2014/main" val="1107396113"/>
                  </a:ext>
                </a:extLst>
              </a:tr>
              <a:tr h="759711">
                <a:tc>
                  <a:txBody>
                    <a:bodyPr/>
                    <a:lstStyle/>
                    <a:p>
                      <a:pPr algn="ctr" fontAlgn="ctr"/>
                      <a:r>
                        <a:rPr lang="en-US" sz="2800" b="1" u="none" strike="noStrike">
                          <a:effectLst/>
                        </a:rPr>
                        <a:t>Balanced Accuracy</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60.8%</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a:effectLst/>
                        </a:rPr>
                        <a:t>57.1%</a:t>
                      </a:r>
                      <a:endParaRPr lang="en-US" sz="2800" b="1" i="0" u="none" strike="noStrike">
                        <a:solidFill>
                          <a:srgbClr val="000000"/>
                        </a:solidFill>
                        <a:effectLst/>
                        <a:latin typeface="Calibri" panose="020F0502020204030204" pitchFamily="34" charset="0"/>
                      </a:endParaRPr>
                    </a:p>
                  </a:txBody>
                  <a:tcPr marL="9141" marR="9141" marT="9141" marB="0" anchor="ctr">
                    <a:solidFill>
                      <a:srgbClr val="FF9900"/>
                    </a:solidFill>
                  </a:tcPr>
                </a:tc>
                <a:tc>
                  <a:txBody>
                    <a:bodyPr/>
                    <a:lstStyle/>
                    <a:p>
                      <a:pPr algn="ctr" fontAlgn="ctr"/>
                      <a:r>
                        <a:rPr lang="en-US" sz="2800" b="1" u="none" strike="noStrike" dirty="0">
                          <a:effectLst/>
                        </a:rPr>
                        <a:t>78.2%</a:t>
                      </a:r>
                      <a:endParaRPr lang="en-US" sz="2800" b="1" i="0" u="none" strike="noStrike" dirty="0">
                        <a:solidFill>
                          <a:srgbClr val="000000"/>
                        </a:solidFill>
                        <a:effectLst/>
                        <a:latin typeface="Calibri" panose="020F0502020204030204" pitchFamily="34" charset="0"/>
                      </a:endParaRPr>
                    </a:p>
                  </a:txBody>
                  <a:tcPr marL="9141" marR="9141" marT="9141" marB="0" anchor="ctr">
                    <a:solidFill>
                      <a:srgbClr val="FF9900"/>
                    </a:solidFill>
                  </a:tcPr>
                </a:tc>
                <a:extLst>
                  <a:ext uri="{0D108BD9-81ED-4DB2-BD59-A6C34878D82A}">
                    <a16:rowId xmlns:a16="http://schemas.microsoft.com/office/drawing/2014/main" val="2452438627"/>
                  </a:ext>
                </a:extLst>
              </a:tr>
            </a:tbl>
          </a:graphicData>
        </a:graphic>
      </p:graphicFrame>
    </p:spTree>
    <p:extLst>
      <p:ext uri="{BB962C8B-B14F-4D97-AF65-F5344CB8AC3E}">
        <p14:creationId xmlns:p14="http://schemas.microsoft.com/office/powerpoint/2010/main" val="231937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1046922" y="1007164"/>
            <a:ext cx="10290348" cy="1334617"/>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2" name="Title 1">
            <a:extLst>
              <a:ext uri="{FF2B5EF4-FFF2-40B4-BE49-F238E27FC236}">
                <a16:creationId xmlns:a16="http://schemas.microsoft.com/office/drawing/2014/main" id="{455BFCD7-7EC5-2AB5-A440-795D71BD7DCB}"/>
              </a:ext>
            </a:extLst>
          </p:cNvPr>
          <p:cNvSpPr txBox="1">
            <a:spLocks/>
          </p:cNvSpPr>
          <p:nvPr/>
        </p:nvSpPr>
        <p:spPr>
          <a:xfrm>
            <a:off x="851827" y="364068"/>
            <a:ext cx="10024241" cy="7561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1"/>
                </a:solidFill>
              </a:rPr>
              <a:t>BUSINESS QUESTIONS &amp; MOTIVATION BEHIND THEM </a:t>
            </a:r>
          </a:p>
        </p:txBody>
      </p:sp>
      <p:sp>
        <p:nvSpPr>
          <p:cNvPr id="3" name="Content Placeholder 2">
            <a:extLst>
              <a:ext uri="{FF2B5EF4-FFF2-40B4-BE49-F238E27FC236}">
                <a16:creationId xmlns:a16="http://schemas.microsoft.com/office/drawing/2014/main" id="{74A10CC3-2F21-2186-148A-31E75136A077}"/>
              </a:ext>
            </a:extLst>
          </p:cNvPr>
          <p:cNvSpPr txBox="1">
            <a:spLocks/>
          </p:cNvSpPr>
          <p:nvPr/>
        </p:nvSpPr>
        <p:spPr>
          <a:xfrm>
            <a:off x="-1" y="2713004"/>
            <a:ext cx="12111487" cy="40846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00000"/>
              </a:lnSpc>
              <a:spcBef>
                <a:spcPts val="0"/>
              </a:spcBef>
              <a:buFont typeface="+mj-lt"/>
              <a:buAutoNum type="arabicPeriod"/>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The first question aims to determine if the customer is likely to recommend the product or not based on their review? (</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Positive recommendations from satisfied customers can lead to new customers trying out the product, while negative recommendations can have the opposite effect.)</a:t>
            </a:r>
          </a:p>
          <a:p>
            <a:pPr marL="0" indent="0" algn="just">
              <a:lnSpc>
                <a:spcPct val="100000"/>
              </a:lnSpc>
              <a:spcBef>
                <a:spcPts val="0"/>
              </a:spcBef>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0000"/>
              </a:lnSpc>
              <a:spcBef>
                <a:spcPts val="0"/>
              </a:spcBef>
              <a:buFont typeface="+mj-lt"/>
              <a:buAutoNum type="arabicPeriod"/>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0000"/>
              </a:lnSpc>
              <a:spcBef>
                <a:spcPts val="0"/>
              </a:spcBef>
              <a:buNone/>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2.   The second question seeks to identify if the customer will give the product a rating of 5 or not? </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p>
          <a:p>
            <a:pPr marL="457200" lvl="1" indent="0" algn="just">
              <a:lnSpc>
                <a:spcPct val="100000"/>
              </a:lnSpc>
              <a:spcBef>
                <a:spcPts val="0"/>
              </a:spcBef>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(Marketers need to focus on providing excellent customer experiences and addressing any issues that arise promptly to increase the chances of customers giving higher ratings</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a:t>
            </a:r>
          </a:p>
          <a:p>
            <a:pPr marL="457200" lvl="1" indent="0" algn="just">
              <a:lnSpc>
                <a:spcPct val="100000"/>
              </a:lnSpc>
              <a:spcBef>
                <a:spcPts val="0"/>
              </a:spcBef>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0000"/>
              </a:lnSpc>
              <a:spcBef>
                <a:spcPts val="0"/>
              </a:spcBef>
              <a:buNone/>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0000"/>
              </a:lnSpc>
              <a:spcBef>
                <a:spcPts val="0"/>
              </a:spcBef>
              <a:buAutoNum type="arabicPeriod" startAt="3"/>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The third question examines the customer's rating behavior, specifically if they will give a rating of 5,  4, or below 4?               </a:t>
            </a:r>
          </a:p>
          <a:p>
            <a:pPr marL="0" indent="0" algn="just">
              <a:lnSpc>
                <a:spcPct val="100000"/>
              </a:lnSpc>
              <a:spcBef>
                <a:spcPts val="0"/>
              </a:spcBef>
              <a:buNone/>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Understanding the specific rating a customer is likely to give a product can help marketers identify areas for improvement.)</a:t>
            </a: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61845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463599F-DEC2-8775-EC89-CB259F098B1D}"/>
              </a:ext>
            </a:extLst>
          </p:cNvPr>
          <p:cNvSpPr txBox="1"/>
          <p:nvPr/>
        </p:nvSpPr>
        <p:spPr>
          <a:xfrm>
            <a:off x="437686" y="310056"/>
            <a:ext cx="4105072" cy="669542"/>
          </a:xfrm>
          <a:prstGeom prst="rect">
            <a:avLst/>
          </a:prstGeom>
          <a:noFill/>
        </p:spPr>
        <p:txBody>
          <a:bodyPr wrap="square">
            <a:spAutoFit/>
          </a:bodyPr>
          <a:lstStyle/>
          <a:p>
            <a:pPr marL="0" marR="0" algn="just">
              <a:lnSpc>
                <a:spcPct val="150000"/>
              </a:lnSpc>
              <a:spcBef>
                <a:spcPts val="0"/>
              </a:spcBef>
              <a:spcAft>
                <a:spcPts val="0"/>
              </a:spcAft>
            </a:pPr>
            <a:r>
              <a:rPr lang="en-US" sz="2800" b="1" kern="100" dirty="0">
                <a:latin typeface="Times New Roman" panose="02020603050405020304" pitchFamily="18" charset="0"/>
                <a:ea typeface="Calibri" panose="020F0502020204030204" pitchFamily="34" charset="0"/>
                <a:cs typeface="Times New Roman" panose="02020603050405020304" pitchFamily="18" charset="0"/>
              </a:rPr>
              <a:t>RANDOM FOREST</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Freeform: Shape 8">
            <a:extLst>
              <a:ext uri="{FF2B5EF4-FFF2-40B4-BE49-F238E27FC236}">
                <a16:creationId xmlns:a16="http://schemas.microsoft.com/office/drawing/2014/main" id="{8BBC93BE-F703-F43D-0EE6-1A875796B889}"/>
              </a:ext>
            </a:extLst>
          </p:cNvPr>
          <p:cNvSpPr/>
          <p:nvPr/>
        </p:nvSpPr>
        <p:spPr>
          <a:xfrm>
            <a:off x="9604794" y="63896"/>
            <a:ext cx="2149520" cy="799001"/>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chemeClr val="tx1"/>
          </a:solidFill>
          <a:ln w="9525" cap="flat">
            <a:noFill/>
            <a:prstDash val="solid"/>
            <a:miter/>
          </a:ln>
        </p:spPr>
        <p:txBody>
          <a:bodyPr rtlCol="0" anchor="ctr"/>
          <a:lstStyle/>
          <a:p>
            <a:endParaRPr lang="en-IN" dirty="0">
              <a:highlight>
                <a:srgbClr val="FF9900"/>
              </a:highlight>
            </a:endParaRPr>
          </a:p>
        </p:txBody>
      </p:sp>
      <p:sp>
        <p:nvSpPr>
          <p:cNvPr id="14" name="Freeform: Shape 9">
            <a:extLst>
              <a:ext uri="{FF2B5EF4-FFF2-40B4-BE49-F238E27FC236}">
                <a16:creationId xmlns:a16="http://schemas.microsoft.com/office/drawing/2014/main" id="{EDF5791D-6986-6839-B6FC-5C00B392018F}"/>
              </a:ext>
            </a:extLst>
          </p:cNvPr>
          <p:cNvSpPr/>
          <p:nvPr/>
        </p:nvSpPr>
        <p:spPr>
          <a:xfrm>
            <a:off x="11511639" y="78358"/>
            <a:ext cx="485350" cy="46339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chemeClr val="tx1"/>
          </a:solidFill>
          <a:ln w="9525" cap="flat">
            <a:noFill/>
            <a:prstDash val="solid"/>
            <a:miter/>
          </a:ln>
        </p:spPr>
        <p:txBody>
          <a:bodyPr rtlCol="0" anchor="ctr"/>
          <a:lstStyle/>
          <a:p>
            <a:endParaRPr lang="en-IN"/>
          </a:p>
        </p:txBody>
      </p:sp>
      <p:graphicFrame>
        <p:nvGraphicFramePr>
          <p:cNvPr id="3" name="Table 2">
            <a:extLst>
              <a:ext uri="{FF2B5EF4-FFF2-40B4-BE49-F238E27FC236}">
                <a16:creationId xmlns:a16="http://schemas.microsoft.com/office/drawing/2014/main" id="{0F4E77CD-40C9-FD38-07EC-AB308E88FE48}"/>
              </a:ext>
            </a:extLst>
          </p:cNvPr>
          <p:cNvGraphicFramePr>
            <a:graphicFrameLocks noGrp="1"/>
          </p:cNvGraphicFramePr>
          <p:nvPr>
            <p:extLst>
              <p:ext uri="{D42A27DB-BD31-4B8C-83A1-F6EECF244321}">
                <p14:modId xmlns:p14="http://schemas.microsoft.com/office/powerpoint/2010/main" val="1105896241"/>
              </p:ext>
            </p:extLst>
          </p:nvPr>
        </p:nvGraphicFramePr>
        <p:xfrm>
          <a:off x="437686" y="1128409"/>
          <a:ext cx="10009820" cy="5233482"/>
        </p:xfrm>
        <a:graphic>
          <a:graphicData uri="http://schemas.openxmlformats.org/drawingml/2006/table">
            <a:tbl>
              <a:tblPr>
                <a:tableStyleId>{5C22544A-7EE6-4342-B048-85BDC9FD1C3A}</a:tableStyleId>
              </a:tblPr>
              <a:tblGrid>
                <a:gridCol w="3506067">
                  <a:extLst>
                    <a:ext uri="{9D8B030D-6E8A-4147-A177-3AD203B41FA5}">
                      <a16:colId xmlns:a16="http://schemas.microsoft.com/office/drawing/2014/main" val="533718981"/>
                    </a:ext>
                  </a:extLst>
                </a:gridCol>
                <a:gridCol w="1866981">
                  <a:extLst>
                    <a:ext uri="{9D8B030D-6E8A-4147-A177-3AD203B41FA5}">
                      <a16:colId xmlns:a16="http://schemas.microsoft.com/office/drawing/2014/main" val="2101175956"/>
                    </a:ext>
                  </a:extLst>
                </a:gridCol>
                <a:gridCol w="1866981">
                  <a:extLst>
                    <a:ext uri="{9D8B030D-6E8A-4147-A177-3AD203B41FA5}">
                      <a16:colId xmlns:a16="http://schemas.microsoft.com/office/drawing/2014/main" val="11845079"/>
                    </a:ext>
                  </a:extLst>
                </a:gridCol>
                <a:gridCol w="2769791">
                  <a:extLst>
                    <a:ext uri="{9D8B030D-6E8A-4147-A177-3AD203B41FA5}">
                      <a16:colId xmlns:a16="http://schemas.microsoft.com/office/drawing/2014/main" val="2849147353"/>
                    </a:ext>
                  </a:extLst>
                </a:gridCol>
              </a:tblGrid>
              <a:tr h="872247">
                <a:tc>
                  <a:txBody>
                    <a:bodyPr/>
                    <a:lstStyle/>
                    <a:p>
                      <a:pPr algn="ctr" fontAlgn="ctr"/>
                      <a:r>
                        <a:rPr lang="en-US" sz="2800" b="1" u="none" strike="noStrike" dirty="0">
                          <a:effectLst/>
                        </a:rPr>
                        <a:t>Metric</a:t>
                      </a:r>
                      <a:endParaRPr lang="en-US" sz="28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Class: 4</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Class: 5</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Class: below_4</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2039789847"/>
                  </a:ext>
                </a:extLst>
              </a:tr>
              <a:tr h="872247">
                <a:tc>
                  <a:txBody>
                    <a:bodyPr/>
                    <a:lstStyle/>
                    <a:p>
                      <a:pPr algn="ctr" fontAlgn="ctr"/>
                      <a:r>
                        <a:rPr lang="en-US" sz="2800" b="1" u="none" strike="noStrike" dirty="0">
                          <a:effectLst/>
                        </a:rPr>
                        <a:t>Accuracy</a:t>
                      </a:r>
                      <a:endParaRPr lang="en-US" sz="28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dirty="0">
                          <a:effectLst/>
                        </a:rPr>
                        <a:t>54.4%</a:t>
                      </a:r>
                      <a:endParaRPr lang="en-US" sz="28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54.4%</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54.4%</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3741610362"/>
                  </a:ext>
                </a:extLst>
              </a:tr>
              <a:tr h="872247">
                <a:tc>
                  <a:txBody>
                    <a:bodyPr/>
                    <a:lstStyle/>
                    <a:p>
                      <a:pPr algn="ctr" fontAlgn="ctr"/>
                      <a:r>
                        <a:rPr lang="en-US" sz="2800" b="1" u="none" strike="noStrike">
                          <a:effectLst/>
                        </a:rPr>
                        <a:t>Sensitivity</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dirty="0">
                          <a:effectLst/>
                        </a:rPr>
                        <a:t>63%</a:t>
                      </a:r>
                      <a:endParaRPr lang="en-US" sz="28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dirty="0">
                          <a:effectLst/>
                        </a:rPr>
                        <a:t>51.0%</a:t>
                      </a:r>
                      <a:endParaRPr lang="en-US" sz="28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57.1%</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4049874702"/>
                  </a:ext>
                </a:extLst>
              </a:tr>
              <a:tr h="872247">
                <a:tc>
                  <a:txBody>
                    <a:bodyPr/>
                    <a:lstStyle/>
                    <a:p>
                      <a:pPr algn="ctr" fontAlgn="ctr"/>
                      <a:r>
                        <a:rPr lang="en-US" sz="2800" b="1" u="none" strike="noStrike">
                          <a:effectLst/>
                        </a:rPr>
                        <a:t>Specificity</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52.6%</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dirty="0">
                          <a:effectLst/>
                        </a:rPr>
                        <a:t>70.3%</a:t>
                      </a:r>
                      <a:endParaRPr lang="en-US" sz="28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99.4%</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3915638347"/>
                  </a:ext>
                </a:extLst>
              </a:tr>
              <a:tr h="872247">
                <a:tc>
                  <a:txBody>
                    <a:bodyPr/>
                    <a:lstStyle/>
                    <a:p>
                      <a:pPr algn="ctr" fontAlgn="ctr"/>
                      <a:r>
                        <a:rPr lang="en-US" sz="2800" b="1" u="none" strike="noStrike">
                          <a:effectLst/>
                        </a:rPr>
                        <a:t>Precision</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30.6%</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78.4%</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dirty="0">
                          <a:effectLst/>
                        </a:rPr>
                        <a:t>89.3%</a:t>
                      </a:r>
                      <a:endParaRPr lang="en-US" sz="28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1502250636"/>
                  </a:ext>
                </a:extLst>
              </a:tr>
              <a:tr h="872247">
                <a:tc>
                  <a:txBody>
                    <a:bodyPr/>
                    <a:lstStyle/>
                    <a:p>
                      <a:pPr algn="ctr" fontAlgn="ctr"/>
                      <a:r>
                        <a:rPr lang="en-US" sz="2800" b="1" u="none" strike="noStrike">
                          <a:effectLst/>
                        </a:rPr>
                        <a:t>Balanced Accuracy</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57.8%</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a:effectLst/>
                        </a:rPr>
                        <a:t>60.6%</a:t>
                      </a:r>
                      <a:endParaRPr lang="en-US" sz="2800" b="1" i="0" u="none" strike="noStrike">
                        <a:solidFill>
                          <a:srgbClr val="000000"/>
                        </a:solidFill>
                        <a:effectLst/>
                        <a:latin typeface="Calibri" panose="020F0502020204030204" pitchFamily="34" charset="0"/>
                      </a:endParaRPr>
                    </a:p>
                  </a:txBody>
                  <a:tcPr marL="9525" marR="9525" marT="9525" marB="0" anchor="ctr">
                    <a:solidFill>
                      <a:srgbClr val="FF9900"/>
                    </a:solidFill>
                  </a:tcPr>
                </a:tc>
                <a:tc>
                  <a:txBody>
                    <a:bodyPr/>
                    <a:lstStyle/>
                    <a:p>
                      <a:pPr algn="ctr" fontAlgn="ctr"/>
                      <a:r>
                        <a:rPr lang="en-US" sz="2800" b="1" u="none" strike="noStrike" dirty="0">
                          <a:effectLst/>
                        </a:rPr>
                        <a:t>78.2%</a:t>
                      </a:r>
                      <a:endParaRPr lang="en-US" sz="2800" b="1" i="0" u="none" strike="noStrike" dirty="0">
                        <a:solidFill>
                          <a:srgbClr val="000000"/>
                        </a:solidFill>
                        <a:effectLst/>
                        <a:latin typeface="Calibri" panose="020F0502020204030204" pitchFamily="34" charset="0"/>
                      </a:endParaRPr>
                    </a:p>
                  </a:txBody>
                  <a:tcPr marL="9525" marR="9525" marT="9525" marB="0" anchor="ctr">
                    <a:solidFill>
                      <a:srgbClr val="FF9900"/>
                    </a:solidFill>
                  </a:tcPr>
                </a:tc>
                <a:extLst>
                  <a:ext uri="{0D108BD9-81ED-4DB2-BD59-A6C34878D82A}">
                    <a16:rowId xmlns:a16="http://schemas.microsoft.com/office/drawing/2014/main" val="3671523908"/>
                  </a:ext>
                </a:extLst>
              </a:tr>
            </a:tbl>
          </a:graphicData>
        </a:graphic>
      </p:graphicFrame>
    </p:spTree>
    <p:extLst>
      <p:ext uri="{BB962C8B-B14F-4D97-AF65-F5344CB8AC3E}">
        <p14:creationId xmlns:p14="http://schemas.microsoft.com/office/powerpoint/2010/main" val="188410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EA0950-D873-A813-C00B-3EECA40E934B}"/>
              </a:ext>
            </a:extLst>
          </p:cNvPr>
          <p:cNvSpPr txBox="1">
            <a:spLocks/>
          </p:cNvSpPr>
          <p:nvPr/>
        </p:nvSpPr>
        <p:spPr>
          <a:xfrm>
            <a:off x="1" y="0"/>
            <a:ext cx="9492342" cy="9144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ROC CURVES FOR Q2 FOR MODELS BUILT ON IMBALANCED DATA</a:t>
            </a:r>
            <a:endParaRPr lang="en-US" sz="5400" dirty="0"/>
          </a:p>
        </p:txBody>
      </p:sp>
      <p:pic>
        <p:nvPicPr>
          <p:cNvPr id="10" name="Picture 9">
            <a:extLst>
              <a:ext uri="{FF2B5EF4-FFF2-40B4-BE49-F238E27FC236}">
                <a16:creationId xmlns:a16="http://schemas.microsoft.com/office/drawing/2014/main" id="{B3DCA7C6-B2B3-F2D2-D6D5-9A081E135C40}"/>
              </a:ext>
            </a:extLst>
          </p:cNvPr>
          <p:cNvPicPr>
            <a:picLocks noChangeAspect="1"/>
          </p:cNvPicPr>
          <p:nvPr/>
        </p:nvPicPr>
        <p:blipFill rotWithShape="1">
          <a:blip r:embed="rId2"/>
          <a:srcRect r="3001"/>
          <a:stretch/>
        </p:blipFill>
        <p:spPr>
          <a:xfrm>
            <a:off x="6788" y="906658"/>
            <a:ext cx="12185211" cy="5951342"/>
          </a:xfrm>
          <a:prstGeom prst="rect">
            <a:avLst/>
          </a:prstGeom>
        </p:spPr>
      </p:pic>
    </p:spTree>
    <p:extLst>
      <p:ext uri="{BB962C8B-B14F-4D97-AF65-F5344CB8AC3E}">
        <p14:creationId xmlns:p14="http://schemas.microsoft.com/office/powerpoint/2010/main" val="3328917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0048" y="-404081"/>
            <a:ext cx="1072951" cy="7666161"/>
          </a:xfrm>
          <a:prstGeom prst="rect">
            <a:avLst/>
          </a:prstGeom>
        </p:spPr>
      </p:pic>
      <p:pic>
        <p:nvPicPr>
          <p:cNvPr id="8" name="Picture 7">
            <a:extLst>
              <a:ext uri="{FF2B5EF4-FFF2-40B4-BE49-F238E27FC236}">
                <a16:creationId xmlns:a16="http://schemas.microsoft.com/office/drawing/2014/main" id="{CFE3EBD2-C187-5F00-13AA-BAF9A8289A15}"/>
              </a:ext>
            </a:extLst>
          </p:cNvPr>
          <p:cNvPicPr>
            <a:picLocks noChangeAspect="1"/>
          </p:cNvPicPr>
          <p:nvPr/>
        </p:nvPicPr>
        <p:blipFill rotWithShape="1">
          <a:blip r:embed="rId4"/>
          <a:srcRect r="9567" b="5847"/>
          <a:stretch/>
        </p:blipFill>
        <p:spPr>
          <a:xfrm>
            <a:off x="-29581" y="-1"/>
            <a:ext cx="6624973" cy="6835579"/>
          </a:xfrm>
          <a:prstGeom prst="rect">
            <a:avLst/>
          </a:prstGeom>
        </p:spPr>
      </p:pic>
      <p:sp>
        <p:nvSpPr>
          <p:cNvPr id="9" name="Title 1">
            <a:extLst>
              <a:ext uri="{FF2B5EF4-FFF2-40B4-BE49-F238E27FC236}">
                <a16:creationId xmlns:a16="http://schemas.microsoft.com/office/drawing/2014/main" id="{8EEA0950-D873-A813-C00B-3EECA40E934B}"/>
              </a:ext>
            </a:extLst>
          </p:cNvPr>
          <p:cNvSpPr txBox="1">
            <a:spLocks/>
          </p:cNvSpPr>
          <p:nvPr/>
        </p:nvSpPr>
        <p:spPr>
          <a:xfrm>
            <a:off x="6812013" y="2078665"/>
            <a:ext cx="2621684" cy="270067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Q2 : LOGISTIC MODEL PREDICATIVE PERFORMANCE USING IMBALANCED DATA</a:t>
            </a:r>
            <a:endParaRPr lang="en-US" sz="5400" dirty="0"/>
          </a:p>
        </p:txBody>
      </p:sp>
    </p:spTree>
    <p:extLst>
      <p:ext uri="{BB962C8B-B14F-4D97-AF65-F5344CB8AC3E}">
        <p14:creationId xmlns:p14="http://schemas.microsoft.com/office/powerpoint/2010/main" val="788427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0048" y="-404081"/>
            <a:ext cx="1072951" cy="7666161"/>
          </a:xfrm>
          <a:prstGeom prst="rect">
            <a:avLst/>
          </a:prstGeom>
        </p:spPr>
      </p:pic>
      <p:sp>
        <p:nvSpPr>
          <p:cNvPr id="7" name="Title 1">
            <a:extLst>
              <a:ext uri="{FF2B5EF4-FFF2-40B4-BE49-F238E27FC236}">
                <a16:creationId xmlns:a16="http://schemas.microsoft.com/office/drawing/2014/main" id="{A1442052-4256-EBB0-58D4-D29E828D575D}"/>
              </a:ext>
            </a:extLst>
          </p:cNvPr>
          <p:cNvSpPr txBox="1">
            <a:spLocks/>
          </p:cNvSpPr>
          <p:nvPr/>
        </p:nvSpPr>
        <p:spPr>
          <a:xfrm>
            <a:off x="7023653" y="2094983"/>
            <a:ext cx="2498690" cy="2700670"/>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24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Q2 : LOGISTIC MODEL PREDICATIVE PERFORMANCE USING IMBALANCED DATA</a:t>
            </a:r>
            <a:endParaRPr lang="en-US" sz="5400" dirty="0"/>
          </a:p>
        </p:txBody>
      </p:sp>
      <p:pic>
        <p:nvPicPr>
          <p:cNvPr id="3" name="Picture 2">
            <a:extLst>
              <a:ext uri="{FF2B5EF4-FFF2-40B4-BE49-F238E27FC236}">
                <a16:creationId xmlns:a16="http://schemas.microsoft.com/office/drawing/2014/main" id="{133E3D2C-BB7F-70A9-12F8-0A0B6503F552}"/>
              </a:ext>
            </a:extLst>
          </p:cNvPr>
          <p:cNvPicPr>
            <a:picLocks noChangeAspect="1"/>
          </p:cNvPicPr>
          <p:nvPr/>
        </p:nvPicPr>
        <p:blipFill rotWithShape="1">
          <a:blip r:embed="rId4"/>
          <a:srcRect r="11136" b="5847"/>
          <a:stretch/>
        </p:blipFill>
        <p:spPr>
          <a:xfrm>
            <a:off x="39287" y="-1"/>
            <a:ext cx="6416398" cy="6737315"/>
          </a:xfrm>
          <a:prstGeom prst="rect">
            <a:avLst/>
          </a:prstGeom>
        </p:spPr>
      </p:pic>
    </p:spTree>
    <p:extLst>
      <p:ext uri="{BB962C8B-B14F-4D97-AF65-F5344CB8AC3E}">
        <p14:creationId xmlns:p14="http://schemas.microsoft.com/office/powerpoint/2010/main" val="2518019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0048" y="-404081"/>
            <a:ext cx="1072951" cy="7666161"/>
          </a:xfrm>
          <a:prstGeom prst="rect">
            <a:avLst/>
          </a:prstGeom>
        </p:spPr>
      </p:pic>
      <p:sp>
        <p:nvSpPr>
          <p:cNvPr id="7" name="Title 1">
            <a:extLst>
              <a:ext uri="{FF2B5EF4-FFF2-40B4-BE49-F238E27FC236}">
                <a16:creationId xmlns:a16="http://schemas.microsoft.com/office/drawing/2014/main" id="{A1442052-4256-EBB0-58D4-D29E828D575D}"/>
              </a:ext>
            </a:extLst>
          </p:cNvPr>
          <p:cNvSpPr txBox="1">
            <a:spLocks/>
          </p:cNvSpPr>
          <p:nvPr/>
        </p:nvSpPr>
        <p:spPr>
          <a:xfrm>
            <a:off x="7023653" y="2094983"/>
            <a:ext cx="2498690" cy="2700670"/>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24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Q2 : LOGISTIC MODEL PREDICATIVE PERFORMANCE </a:t>
            </a:r>
            <a:r>
              <a:rPr lang="en-US" sz="2400" b="1" kern="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USING BALANCED </a:t>
            </a:r>
            <a:r>
              <a:rPr lang="en-US" sz="24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DATA</a:t>
            </a:r>
            <a:endParaRPr lang="en-US" sz="5400" dirty="0"/>
          </a:p>
        </p:txBody>
      </p:sp>
      <p:pic>
        <p:nvPicPr>
          <p:cNvPr id="8" name="Picture 7">
            <a:extLst>
              <a:ext uri="{FF2B5EF4-FFF2-40B4-BE49-F238E27FC236}">
                <a16:creationId xmlns:a16="http://schemas.microsoft.com/office/drawing/2014/main" id="{970E0A6D-C5DF-A66A-24D6-5CC46B45ED1F}"/>
              </a:ext>
            </a:extLst>
          </p:cNvPr>
          <p:cNvPicPr>
            <a:picLocks noChangeAspect="1"/>
          </p:cNvPicPr>
          <p:nvPr/>
        </p:nvPicPr>
        <p:blipFill>
          <a:blip r:embed="rId4"/>
          <a:stretch>
            <a:fillRect/>
          </a:stretch>
        </p:blipFill>
        <p:spPr>
          <a:xfrm>
            <a:off x="-1" y="0"/>
            <a:ext cx="6126697" cy="6858000"/>
          </a:xfrm>
          <a:prstGeom prst="rect">
            <a:avLst/>
          </a:prstGeom>
        </p:spPr>
      </p:pic>
    </p:spTree>
    <p:extLst>
      <p:ext uri="{BB962C8B-B14F-4D97-AF65-F5344CB8AC3E}">
        <p14:creationId xmlns:p14="http://schemas.microsoft.com/office/powerpoint/2010/main" val="2052519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0048" y="-404081"/>
            <a:ext cx="1072951" cy="7666161"/>
          </a:xfrm>
          <a:prstGeom prst="rect">
            <a:avLst/>
          </a:prstGeom>
        </p:spPr>
      </p:pic>
      <p:pic>
        <p:nvPicPr>
          <p:cNvPr id="3" name="Picture 31" descr="Diagram&#10;&#10;Description automatically generated">
            <a:extLst>
              <a:ext uri="{FF2B5EF4-FFF2-40B4-BE49-F238E27FC236}">
                <a16:creationId xmlns:a16="http://schemas.microsoft.com/office/drawing/2014/main" id="{37BD393B-87CB-2311-60AD-4245828AFC2F}"/>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l="4983" t="6121" r="5031" b="5334"/>
          <a:stretch>
            <a:fillRect/>
          </a:stretch>
        </p:blipFill>
        <p:spPr bwMode="auto">
          <a:xfrm>
            <a:off x="-44811" y="1034715"/>
            <a:ext cx="8346651" cy="586641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1442052-4256-EBB0-58D4-D29E828D575D}"/>
              </a:ext>
            </a:extLst>
          </p:cNvPr>
          <p:cNvSpPr txBox="1">
            <a:spLocks/>
          </p:cNvSpPr>
          <p:nvPr/>
        </p:nvSpPr>
        <p:spPr>
          <a:xfrm>
            <a:off x="-1" y="0"/>
            <a:ext cx="8085221" cy="79408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kern="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RUNNING DECISION TREES ON UNBALANCE TRAINING DATA ON BUSINESS QUESTION 1:- </a:t>
            </a:r>
            <a:endParaRPr lang="en-US" sz="5400" dirty="0"/>
          </a:p>
        </p:txBody>
      </p:sp>
    </p:spTree>
    <p:extLst>
      <p:ext uri="{BB962C8B-B14F-4D97-AF65-F5344CB8AC3E}">
        <p14:creationId xmlns:p14="http://schemas.microsoft.com/office/powerpoint/2010/main" val="2120676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07FDEC7E-2582-4D41-9B1B-1B99DEF33F69}"/>
              </a:ext>
            </a:extLst>
          </p:cNvPr>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3" name="Picture 34" descr="Timeline&#10;&#10;Description automatically generated with medium confidence">
            <a:extLst>
              <a:ext uri="{FF2B5EF4-FFF2-40B4-BE49-F238E27FC236}">
                <a16:creationId xmlns:a16="http://schemas.microsoft.com/office/drawing/2014/main" id="{FB4B4260-DC27-4708-E9A8-DCD3BA5E5C8C}"/>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4354" t="4845" r="4398" b="5290"/>
          <a:stretch>
            <a:fillRect/>
          </a:stretch>
        </p:blipFill>
        <p:spPr bwMode="auto">
          <a:xfrm>
            <a:off x="0" y="0"/>
            <a:ext cx="9187383" cy="68264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74CB8A1-A246-65D2-D2A9-07EC56ECD293}"/>
              </a:ext>
            </a:extLst>
          </p:cNvPr>
          <p:cNvSpPr txBox="1">
            <a:spLocks/>
          </p:cNvSpPr>
          <p:nvPr/>
        </p:nvSpPr>
        <p:spPr>
          <a:xfrm>
            <a:off x="9248797" y="2310996"/>
            <a:ext cx="2777571" cy="204578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spcBef>
                <a:spcPts val="1500"/>
              </a:spcBef>
              <a:spcAft>
                <a:spcPts val="750"/>
              </a:spcAft>
            </a:pPr>
            <a:r>
              <a:rPr lang="en-US" sz="2400" b="1" dirty="0">
                <a:solidFill>
                  <a:srgbClr val="333333"/>
                </a:solidFill>
                <a:effectLst/>
                <a:latin typeface="Times New Roman" panose="02020603050405020304" pitchFamily="18" charset="0"/>
                <a:ea typeface="Times New Roman" panose="02020603050405020304" pitchFamily="18" charset="0"/>
              </a:rPr>
              <a:t>RUNNING DECISION TREE ON BUSINESS QUESTION :2</a:t>
            </a:r>
            <a:endParaRPr lang="en-US" sz="2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30307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07FDEC7E-2582-4D41-9B1B-1B99DEF33F69}"/>
              </a:ext>
            </a:extLst>
          </p:cNvPr>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4" name="Title 1">
            <a:extLst>
              <a:ext uri="{FF2B5EF4-FFF2-40B4-BE49-F238E27FC236}">
                <a16:creationId xmlns:a16="http://schemas.microsoft.com/office/drawing/2014/main" id="{D74CB8A1-A246-65D2-D2A9-07EC56ECD293}"/>
              </a:ext>
            </a:extLst>
          </p:cNvPr>
          <p:cNvSpPr txBox="1">
            <a:spLocks/>
          </p:cNvSpPr>
          <p:nvPr/>
        </p:nvSpPr>
        <p:spPr>
          <a:xfrm>
            <a:off x="9248797" y="2310996"/>
            <a:ext cx="2777571" cy="204578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spcBef>
                <a:spcPts val="1500"/>
              </a:spcBef>
              <a:spcAft>
                <a:spcPts val="750"/>
              </a:spcAft>
            </a:pPr>
            <a:r>
              <a:rPr lang="en-US" sz="2400" b="1" dirty="0">
                <a:solidFill>
                  <a:srgbClr val="333333"/>
                </a:solidFill>
                <a:effectLst/>
                <a:latin typeface="Times New Roman" panose="02020603050405020304" pitchFamily="18" charset="0"/>
                <a:ea typeface="Times New Roman" panose="02020603050405020304" pitchFamily="18" charset="0"/>
              </a:rPr>
              <a:t>RUNNING DECISION TREE ON BUSINESS QUESTION :3</a:t>
            </a:r>
            <a:endParaRPr lang="en-US" sz="2400" b="1" dirty="0">
              <a:effectLst/>
              <a:latin typeface="Times New Roman" panose="02020603050405020304" pitchFamily="18" charset="0"/>
              <a:ea typeface="Times New Roman" panose="02020603050405020304" pitchFamily="18" charset="0"/>
            </a:endParaRPr>
          </a:p>
        </p:txBody>
      </p:sp>
      <p:pic>
        <p:nvPicPr>
          <p:cNvPr id="5" name="Content Placeholder 3" descr="Diagram&#10;&#10;Description automatically generated">
            <a:extLst>
              <a:ext uri="{FF2B5EF4-FFF2-40B4-BE49-F238E27FC236}">
                <a16:creationId xmlns:a16="http://schemas.microsoft.com/office/drawing/2014/main" id="{CE361131-6716-DFA3-ECD6-E1FF736AA2E4}"/>
              </a:ext>
            </a:extLst>
          </p:cNvPr>
          <p:cNvPicPr>
            <a:picLocks noChangeAspect="1"/>
          </p:cNvPicPr>
          <p:nvPr/>
        </p:nvPicPr>
        <p:blipFill rotWithShape="1">
          <a:blip r:embed="rId2">
            <a:extLst>
              <a:ext uri="{28A0092B-C50C-407E-A947-70E740481C1C}">
                <a14:useLocalDpi xmlns:a14="http://schemas.microsoft.com/office/drawing/2010/main" val="0"/>
              </a:ext>
            </a:extLst>
          </a:blip>
          <a:srcRect l="3302" r="3782" b="2655"/>
          <a:stretch/>
        </p:blipFill>
        <p:spPr>
          <a:xfrm>
            <a:off x="-23704" y="0"/>
            <a:ext cx="8884920" cy="6858000"/>
          </a:xfrm>
          <a:prstGeom prst="rect">
            <a:avLst/>
          </a:prstGeom>
        </p:spPr>
      </p:pic>
    </p:spTree>
    <p:extLst>
      <p:ext uri="{BB962C8B-B14F-4D97-AF65-F5344CB8AC3E}">
        <p14:creationId xmlns:p14="http://schemas.microsoft.com/office/powerpoint/2010/main" val="3972032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1677F821-6945-4FB5-9887-69FB75DABC89}"/>
              </a:ext>
            </a:extLst>
          </p:cNvPr>
          <p:cNvGrpSpPr/>
          <p:nvPr/>
        </p:nvGrpSpPr>
        <p:grpSpPr>
          <a:xfrm>
            <a:off x="-3681143" y="-2297674"/>
            <a:ext cx="7362285" cy="7105531"/>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rot="21367580">
            <a:off x="3383155" y="-272976"/>
            <a:ext cx="2806296" cy="1004933"/>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6017532" y="-30804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graphicFrame>
        <p:nvGraphicFramePr>
          <p:cNvPr id="4" name="Content Placeholder 3">
            <a:extLst>
              <a:ext uri="{FF2B5EF4-FFF2-40B4-BE49-F238E27FC236}">
                <a16:creationId xmlns:a16="http://schemas.microsoft.com/office/drawing/2014/main" id="{2B319CAF-FC07-6A22-B5B3-7785191FBD17}"/>
              </a:ext>
            </a:extLst>
          </p:cNvPr>
          <p:cNvGraphicFramePr>
            <a:graphicFrameLocks/>
          </p:cNvGraphicFramePr>
          <p:nvPr>
            <p:extLst>
              <p:ext uri="{D42A27DB-BD31-4B8C-83A1-F6EECF244321}">
                <p14:modId xmlns:p14="http://schemas.microsoft.com/office/powerpoint/2010/main" val="2690969438"/>
              </p:ext>
            </p:extLst>
          </p:nvPr>
        </p:nvGraphicFramePr>
        <p:xfrm>
          <a:off x="0" y="412259"/>
          <a:ext cx="12192000" cy="6445742"/>
        </p:xfrm>
        <a:graphic>
          <a:graphicData uri="http://schemas.openxmlformats.org/drawingml/2006/table">
            <a:tbl>
              <a:tblPr firstRow="1" firstCol="1" bandRow="1">
                <a:tableStyleId>{8799B23B-EC83-4686-B30A-512413B5E67A}</a:tableStyleId>
              </a:tblPr>
              <a:tblGrid>
                <a:gridCol w="839920">
                  <a:extLst>
                    <a:ext uri="{9D8B030D-6E8A-4147-A177-3AD203B41FA5}">
                      <a16:colId xmlns:a16="http://schemas.microsoft.com/office/drawing/2014/main" val="2091063136"/>
                    </a:ext>
                  </a:extLst>
                </a:gridCol>
                <a:gridCol w="2577949">
                  <a:extLst>
                    <a:ext uri="{9D8B030D-6E8A-4147-A177-3AD203B41FA5}">
                      <a16:colId xmlns:a16="http://schemas.microsoft.com/office/drawing/2014/main" val="229016972"/>
                    </a:ext>
                  </a:extLst>
                </a:gridCol>
                <a:gridCol w="2546214">
                  <a:extLst>
                    <a:ext uri="{9D8B030D-6E8A-4147-A177-3AD203B41FA5}">
                      <a16:colId xmlns:a16="http://schemas.microsoft.com/office/drawing/2014/main" val="1404274392"/>
                    </a:ext>
                  </a:extLst>
                </a:gridCol>
                <a:gridCol w="1242694">
                  <a:extLst>
                    <a:ext uri="{9D8B030D-6E8A-4147-A177-3AD203B41FA5}">
                      <a16:colId xmlns:a16="http://schemas.microsoft.com/office/drawing/2014/main" val="2885426972"/>
                    </a:ext>
                  </a:extLst>
                </a:gridCol>
                <a:gridCol w="1794371">
                  <a:extLst>
                    <a:ext uri="{9D8B030D-6E8A-4147-A177-3AD203B41FA5}">
                      <a16:colId xmlns:a16="http://schemas.microsoft.com/office/drawing/2014/main" val="4217600499"/>
                    </a:ext>
                  </a:extLst>
                </a:gridCol>
                <a:gridCol w="1330572">
                  <a:extLst>
                    <a:ext uri="{9D8B030D-6E8A-4147-A177-3AD203B41FA5}">
                      <a16:colId xmlns:a16="http://schemas.microsoft.com/office/drawing/2014/main" val="3625346677"/>
                    </a:ext>
                  </a:extLst>
                </a:gridCol>
                <a:gridCol w="1860280">
                  <a:extLst>
                    <a:ext uri="{9D8B030D-6E8A-4147-A177-3AD203B41FA5}">
                      <a16:colId xmlns:a16="http://schemas.microsoft.com/office/drawing/2014/main" val="4104230607"/>
                    </a:ext>
                  </a:extLst>
                </a:gridCol>
              </a:tblGrid>
              <a:tr h="1603086">
                <a:tc>
                  <a:txBody>
                    <a:bodyPr/>
                    <a:lstStyle/>
                    <a:p>
                      <a:pPr marL="0" marR="0" algn="ctr">
                        <a:spcBef>
                          <a:spcPts val="0"/>
                        </a:spcBef>
                        <a:spcAft>
                          <a:spcPts val="0"/>
                        </a:spcAft>
                      </a:pPr>
                      <a:r>
                        <a:rPr lang="en-US" sz="1600" b="1" kern="0" dirty="0">
                          <a:effectLst/>
                          <a:latin typeface="+mn-lt"/>
                        </a:rPr>
                        <a:t>No.</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ctr">
                    <a:solidFill>
                      <a:srgbClr val="FF9900"/>
                    </a:solidFill>
                  </a:tcPr>
                </a:tc>
                <a:tc>
                  <a:txBody>
                    <a:bodyPr/>
                    <a:lstStyle/>
                    <a:p>
                      <a:pPr marL="0" marR="0" algn="ctr">
                        <a:spcBef>
                          <a:spcPts val="0"/>
                        </a:spcBef>
                        <a:spcAft>
                          <a:spcPts val="0"/>
                        </a:spcAft>
                      </a:pPr>
                      <a:r>
                        <a:rPr lang="en-US" sz="1600" b="1" kern="0" dirty="0">
                          <a:effectLst/>
                          <a:latin typeface="+mn-lt"/>
                        </a:rPr>
                        <a:t>Variable Name</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ctr">
                    <a:solidFill>
                      <a:srgbClr val="FF9900"/>
                    </a:solidFill>
                  </a:tcPr>
                </a:tc>
                <a:tc>
                  <a:txBody>
                    <a:bodyPr/>
                    <a:lstStyle/>
                    <a:p>
                      <a:pPr marL="0" marR="0" algn="ctr">
                        <a:spcBef>
                          <a:spcPts val="0"/>
                        </a:spcBef>
                        <a:spcAft>
                          <a:spcPts val="0"/>
                        </a:spcAft>
                      </a:pPr>
                      <a:r>
                        <a:rPr lang="en-US" sz="1600" b="1" kern="0" dirty="0">
                          <a:effectLst/>
                          <a:latin typeface="+mn-lt"/>
                        </a:rPr>
                        <a:t>Description</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ctr">
                    <a:solidFill>
                      <a:srgbClr val="FF9900"/>
                    </a:solidFill>
                  </a:tcPr>
                </a:tc>
                <a:tc>
                  <a:txBody>
                    <a:bodyPr/>
                    <a:lstStyle/>
                    <a:p>
                      <a:pPr marL="0" marR="0" algn="ctr">
                        <a:spcBef>
                          <a:spcPts val="0"/>
                        </a:spcBef>
                        <a:spcAft>
                          <a:spcPts val="0"/>
                        </a:spcAft>
                      </a:pPr>
                      <a:r>
                        <a:rPr lang="en-US" sz="1600" b="1" kern="0">
                          <a:effectLst/>
                          <a:latin typeface="+mn-lt"/>
                        </a:rPr>
                        <a:t>New Data type</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ctr">
                    <a:solidFill>
                      <a:srgbClr val="FF9900"/>
                    </a:solidFill>
                  </a:tcPr>
                </a:tc>
                <a:tc>
                  <a:txBody>
                    <a:bodyPr/>
                    <a:lstStyle/>
                    <a:p>
                      <a:pPr marL="0" marR="0" algn="ctr">
                        <a:spcBef>
                          <a:spcPts val="0"/>
                        </a:spcBef>
                        <a:spcAft>
                          <a:spcPts val="0"/>
                        </a:spcAft>
                      </a:pPr>
                      <a:r>
                        <a:rPr lang="en-US" sz="1600" b="1" kern="0">
                          <a:effectLst/>
                          <a:latin typeface="+mn-lt"/>
                        </a:rPr>
                        <a:t> Missing Values in each column </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ctr">
                    <a:solidFill>
                      <a:srgbClr val="FF9900"/>
                    </a:solidFill>
                  </a:tcPr>
                </a:tc>
                <a:tc>
                  <a:txBody>
                    <a:bodyPr/>
                    <a:lstStyle/>
                    <a:p>
                      <a:pPr marL="0" marR="0" algn="ctr">
                        <a:spcBef>
                          <a:spcPts val="0"/>
                        </a:spcBef>
                        <a:spcAft>
                          <a:spcPts val="0"/>
                        </a:spcAft>
                      </a:pPr>
                      <a:r>
                        <a:rPr lang="en-US" sz="1600" b="1" kern="0">
                          <a:effectLst/>
                          <a:latin typeface="+mn-lt"/>
                        </a:rPr>
                        <a:t> %age of data missing from total obv of entire var </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ctr">
                    <a:solidFill>
                      <a:srgbClr val="FF9900"/>
                    </a:solidFill>
                  </a:tcPr>
                </a:tc>
                <a:tc>
                  <a:txBody>
                    <a:bodyPr/>
                    <a:lstStyle/>
                    <a:p>
                      <a:pPr marL="0" marR="0" algn="ctr">
                        <a:spcBef>
                          <a:spcPts val="0"/>
                        </a:spcBef>
                        <a:spcAft>
                          <a:spcPts val="0"/>
                        </a:spcAft>
                      </a:pPr>
                      <a:r>
                        <a:rPr lang="en-US" sz="1600" b="1" kern="0">
                          <a:effectLst/>
                          <a:latin typeface="+mn-lt"/>
                        </a:rPr>
                        <a:t> which method to use to fill in the missing values. </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ctr">
                    <a:solidFill>
                      <a:srgbClr val="FF9900"/>
                    </a:solidFill>
                  </a:tcPr>
                </a:tc>
                <a:extLst>
                  <a:ext uri="{0D108BD9-81ED-4DB2-BD59-A6C34878D82A}">
                    <a16:rowId xmlns:a16="http://schemas.microsoft.com/office/drawing/2014/main" val="3573197227"/>
                  </a:ext>
                </a:extLst>
              </a:tr>
              <a:tr h="534362">
                <a:tc>
                  <a:txBody>
                    <a:bodyPr/>
                    <a:lstStyle/>
                    <a:p>
                      <a:pPr marL="0" marR="0" algn="ctr">
                        <a:spcBef>
                          <a:spcPts val="0"/>
                        </a:spcBef>
                        <a:spcAft>
                          <a:spcPts val="0"/>
                        </a:spcAft>
                      </a:pPr>
                      <a:r>
                        <a:rPr lang="en-US" sz="1600" b="1" kern="0">
                          <a:effectLst/>
                          <a:latin typeface="+mn-lt"/>
                        </a:rPr>
                        <a:t>8</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err="1">
                          <a:effectLst/>
                          <a:latin typeface="+mn-lt"/>
                        </a:rPr>
                        <a:t>reviews.date</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Date when the review was written.</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Date</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                           39 </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0.1%</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deleting observations</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extLst>
                  <a:ext uri="{0D108BD9-81ED-4DB2-BD59-A6C34878D82A}">
                    <a16:rowId xmlns:a16="http://schemas.microsoft.com/office/drawing/2014/main" val="474954367"/>
                  </a:ext>
                </a:extLst>
              </a:tr>
              <a:tr h="1068724">
                <a:tc>
                  <a:txBody>
                    <a:bodyPr/>
                    <a:lstStyle/>
                    <a:p>
                      <a:pPr marL="0" marR="0" algn="ctr">
                        <a:spcBef>
                          <a:spcPts val="0"/>
                        </a:spcBef>
                        <a:spcAft>
                          <a:spcPts val="0"/>
                        </a:spcAft>
                      </a:pPr>
                      <a:r>
                        <a:rPr lang="en-US" sz="1600" b="1" kern="0">
                          <a:effectLst/>
                          <a:latin typeface="+mn-lt"/>
                        </a:rPr>
                        <a:t>9</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err="1">
                          <a:effectLst/>
                          <a:latin typeface="+mn-lt"/>
                        </a:rPr>
                        <a:t>reviews.dateAdded</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Date when the review was added to the dataset.</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Date</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                10,621 </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31%</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Feature not important/ not included in model building</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extLst>
                  <a:ext uri="{0D108BD9-81ED-4DB2-BD59-A6C34878D82A}">
                    <a16:rowId xmlns:a16="http://schemas.microsoft.com/office/drawing/2014/main" val="1407294511"/>
                  </a:ext>
                </a:extLst>
              </a:tr>
              <a:tr h="1068724">
                <a:tc>
                  <a:txBody>
                    <a:bodyPr/>
                    <a:lstStyle/>
                    <a:p>
                      <a:pPr marL="0" marR="0" algn="ctr">
                        <a:spcBef>
                          <a:spcPts val="0"/>
                        </a:spcBef>
                        <a:spcAft>
                          <a:spcPts val="0"/>
                        </a:spcAft>
                      </a:pPr>
                      <a:r>
                        <a:rPr lang="en-US" sz="1600" b="1" kern="0">
                          <a:effectLst/>
                          <a:latin typeface="+mn-lt"/>
                        </a:rPr>
                        <a:t>12</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reviews.doRecommend</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Indicates if the reviewer recommends the product (TRUE) or not (FALSE).</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logical (T/F)</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                        594 </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1.7%</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deleting observations</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extLst>
                  <a:ext uri="{0D108BD9-81ED-4DB2-BD59-A6C34878D82A}">
                    <a16:rowId xmlns:a16="http://schemas.microsoft.com/office/drawing/2014/main" val="3667423879"/>
                  </a:ext>
                </a:extLst>
              </a:tr>
              <a:tr h="801543">
                <a:tc>
                  <a:txBody>
                    <a:bodyPr/>
                    <a:lstStyle/>
                    <a:p>
                      <a:pPr marL="0" marR="0" algn="ctr">
                        <a:spcBef>
                          <a:spcPts val="0"/>
                        </a:spcBef>
                        <a:spcAft>
                          <a:spcPts val="0"/>
                        </a:spcAft>
                      </a:pPr>
                      <a:r>
                        <a:rPr lang="en-US" sz="1600" b="1" kern="0">
                          <a:effectLst/>
                          <a:latin typeface="+mn-lt"/>
                        </a:rPr>
                        <a:t>14</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reviews.numHelpful</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Number of people who found the review helpful.</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numeric</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                        529 </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1.5%</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deleting observations</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extLst>
                  <a:ext uri="{0D108BD9-81ED-4DB2-BD59-A6C34878D82A}">
                    <a16:rowId xmlns:a16="http://schemas.microsoft.com/office/drawing/2014/main" val="475735568"/>
                  </a:ext>
                </a:extLst>
              </a:tr>
              <a:tr h="1068724">
                <a:tc>
                  <a:txBody>
                    <a:bodyPr/>
                    <a:lstStyle/>
                    <a:p>
                      <a:pPr marL="0" marR="0" algn="ctr">
                        <a:spcBef>
                          <a:spcPts val="0"/>
                        </a:spcBef>
                        <a:spcAft>
                          <a:spcPts val="0"/>
                        </a:spcAft>
                      </a:pPr>
                      <a:r>
                        <a:rPr lang="en-US" sz="1600" b="1" kern="0">
                          <a:effectLst/>
                          <a:latin typeface="+mn-lt"/>
                        </a:rPr>
                        <a:t>15</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reviews.rating</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Rating given by the reviewer on a scale of 1 to 5, with 1 being the lowest and 5 the highest.</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a:effectLst/>
                          <a:latin typeface="+mn-lt"/>
                        </a:rPr>
                        <a:t>numeric</a:t>
                      </a:r>
                      <a:endParaRPr lang="en-US" sz="1800" b="1" kern="10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                           33 </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0.10%</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deleting observations</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extLst>
                  <a:ext uri="{0D108BD9-81ED-4DB2-BD59-A6C34878D82A}">
                    <a16:rowId xmlns:a16="http://schemas.microsoft.com/office/drawing/2014/main" val="2117394579"/>
                  </a:ext>
                </a:extLst>
              </a:tr>
              <a:tr h="300579">
                <a:tc>
                  <a:txBody>
                    <a:bodyPr/>
                    <a:lstStyle/>
                    <a:p>
                      <a:pPr algn="ctr"/>
                      <a:endParaRPr lang="en-US" sz="1800" b="1" kern="100">
                        <a:effectLst/>
                        <a:latin typeface="+mn-lt"/>
                        <a:cs typeface="Times New Roman" panose="02020603050405020304" pitchFamily="18" charset="0"/>
                      </a:endParaRPr>
                    </a:p>
                  </a:txBody>
                  <a:tcPr marL="75132" marR="75132" marT="0" marB="0" anchor="b">
                    <a:solidFill>
                      <a:srgbClr val="FF9900"/>
                    </a:solidFill>
                  </a:tcPr>
                </a:tc>
                <a:tc>
                  <a:txBody>
                    <a:bodyPr/>
                    <a:lstStyle/>
                    <a:p>
                      <a:pPr algn="ctr"/>
                      <a:endParaRPr lang="en-US" sz="1800" b="1" kern="100">
                        <a:effectLst/>
                        <a:latin typeface="+mn-lt"/>
                        <a:cs typeface="Times New Roman" panose="02020603050405020304" pitchFamily="18" charset="0"/>
                      </a:endParaRPr>
                    </a:p>
                  </a:txBody>
                  <a:tcPr marL="75132" marR="75132" marT="0" marB="0" anchor="b">
                    <a:solidFill>
                      <a:srgbClr val="FF9900"/>
                    </a:solidFill>
                  </a:tcPr>
                </a:tc>
                <a:tc>
                  <a:txBody>
                    <a:bodyPr/>
                    <a:lstStyle/>
                    <a:p>
                      <a:pPr algn="ctr"/>
                      <a:endParaRPr lang="en-US" sz="1800" b="1" kern="100" dirty="0">
                        <a:effectLst/>
                        <a:latin typeface="+mn-lt"/>
                        <a:cs typeface="Times New Roman" panose="02020603050405020304" pitchFamily="18" charset="0"/>
                      </a:endParaRPr>
                    </a:p>
                  </a:txBody>
                  <a:tcPr marL="75132" marR="75132" marT="0" marB="0" anchor="b">
                    <a:solidFill>
                      <a:srgbClr val="FF9900"/>
                    </a:solidFill>
                  </a:tcPr>
                </a:tc>
                <a:tc>
                  <a:txBody>
                    <a:bodyPr/>
                    <a:lstStyle/>
                    <a:p>
                      <a:pPr algn="ctr"/>
                      <a:endParaRPr lang="en-US" sz="1800" b="1" kern="100">
                        <a:effectLst/>
                        <a:latin typeface="+mn-lt"/>
                        <a:cs typeface="Times New Roman" panose="02020603050405020304" pitchFamily="18" charset="0"/>
                      </a:endParaRPr>
                    </a:p>
                  </a:txBody>
                  <a:tcPr marL="75132" marR="75132" marT="0" marB="0" anchor="b">
                    <a:solidFill>
                      <a:srgbClr val="FF9900"/>
                    </a:solidFill>
                  </a:tcPr>
                </a:tc>
                <a:tc>
                  <a:txBody>
                    <a:bodyPr/>
                    <a:lstStyle/>
                    <a:p>
                      <a:pPr marL="0" marR="0" algn="ctr">
                        <a:spcBef>
                          <a:spcPts val="0"/>
                        </a:spcBef>
                        <a:spcAft>
                          <a:spcPts val="0"/>
                        </a:spcAft>
                      </a:pPr>
                      <a:r>
                        <a:rPr lang="en-US" sz="1600" b="1" kern="0" dirty="0">
                          <a:effectLst/>
                          <a:latin typeface="+mn-lt"/>
                        </a:rPr>
                        <a:t>                11,816 </a:t>
                      </a:r>
                      <a:endParaRPr lang="en-US" sz="1800" b="1" kern="100" dirty="0">
                        <a:effectLst/>
                        <a:latin typeface="+mn-lt"/>
                        <a:ea typeface="Calibri" panose="020F0502020204030204" pitchFamily="34" charset="0"/>
                        <a:cs typeface="Times New Roman" panose="02020603050405020304" pitchFamily="18" charset="0"/>
                      </a:endParaRPr>
                    </a:p>
                  </a:txBody>
                  <a:tcPr marL="75132" marR="75132" marT="0" marB="0" anchor="b">
                    <a:solidFill>
                      <a:srgbClr val="FF9900"/>
                    </a:solidFill>
                  </a:tcPr>
                </a:tc>
                <a:tc>
                  <a:txBody>
                    <a:bodyPr/>
                    <a:lstStyle/>
                    <a:p>
                      <a:pPr algn="ctr"/>
                      <a:endParaRPr lang="en-US" sz="1800" b="1" kern="100">
                        <a:effectLst/>
                        <a:latin typeface="+mn-lt"/>
                        <a:cs typeface="Times New Roman" panose="02020603050405020304" pitchFamily="18" charset="0"/>
                      </a:endParaRPr>
                    </a:p>
                  </a:txBody>
                  <a:tcPr marL="75132" marR="75132" marT="0" marB="0" anchor="b">
                    <a:solidFill>
                      <a:srgbClr val="FF9900"/>
                    </a:solidFill>
                  </a:tcPr>
                </a:tc>
                <a:tc>
                  <a:txBody>
                    <a:bodyPr/>
                    <a:lstStyle/>
                    <a:p>
                      <a:pPr algn="ctr"/>
                      <a:endParaRPr lang="en-US" sz="1800" b="1" kern="100" dirty="0">
                        <a:effectLst/>
                        <a:latin typeface="+mn-lt"/>
                        <a:cs typeface="Times New Roman" panose="02020603050405020304" pitchFamily="18" charset="0"/>
                      </a:endParaRPr>
                    </a:p>
                  </a:txBody>
                  <a:tcPr marL="75132" marR="75132" marT="0" marB="0" anchor="b">
                    <a:solidFill>
                      <a:srgbClr val="FF9900"/>
                    </a:solidFill>
                  </a:tcPr>
                </a:tc>
                <a:extLst>
                  <a:ext uri="{0D108BD9-81ED-4DB2-BD59-A6C34878D82A}">
                    <a16:rowId xmlns:a16="http://schemas.microsoft.com/office/drawing/2014/main" val="1554438349"/>
                  </a:ext>
                </a:extLst>
              </a:tr>
            </a:tbl>
          </a:graphicData>
        </a:graphic>
      </p:graphicFrame>
      <p:sp>
        <p:nvSpPr>
          <p:cNvPr id="3" name="TextBox 2">
            <a:extLst>
              <a:ext uri="{FF2B5EF4-FFF2-40B4-BE49-F238E27FC236}">
                <a16:creationId xmlns:a16="http://schemas.microsoft.com/office/drawing/2014/main" id="{D28E5A48-2B0C-50F4-7E63-1BAE09301FE4}"/>
              </a:ext>
            </a:extLst>
          </p:cNvPr>
          <p:cNvSpPr txBox="1"/>
          <p:nvPr/>
        </p:nvSpPr>
        <p:spPr>
          <a:xfrm>
            <a:off x="-451036" y="130575"/>
            <a:ext cx="4864870" cy="707886"/>
          </a:xfrm>
          <a:prstGeom prst="rect">
            <a:avLst/>
          </a:prstGeom>
          <a:noFill/>
        </p:spPr>
        <p:txBody>
          <a:bodyPr wrap="square" rtlCol="0">
            <a:spAutoFit/>
          </a:bodyPr>
          <a:lstStyle/>
          <a:p>
            <a:pPr algn="ctr"/>
            <a:r>
              <a:rPr lang="en-IN" sz="4000" dirty="0">
                <a:solidFill>
                  <a:schemeClr val="bg1"/>
                </a:solidFill>
                <a:latin typeface="Fira Sans Medium" panose="020B0603050000020004" pitchFamily="34" charset="0"/>
              </a:rPr>
              <a:t>MISSING VALUES</a:t>
            </a:r>
            <a:endParaRPr lang="en-IN" sz="3200" dirty="0">
              <a:solidFill>
                <a:schemeClr val="bg1"/>
              </a:solidFill>
              <a:latin typeface="Fira Sans Medium" panose="020B0603050000020004" pitchFamily="34" charset="0"/>
            </a:endParaRPr>
          </a:p>
        </p:txBody>
      </p:sp>
    </p:spTree>
    <p:extLst>
      <p:ext uri="{BB962C8B-B14F-4D97-AF65-F5344CB8AC3E}">
        <p14:creationId xmlns:p14="http://schemas.microsoft.com/office/powerpoint/2010/main" val="30496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pic>
        <p:nvPicPr>
          <p:cNvPr id="3" name="Picture 1" descr="Chart, waterfall chart&#10;&#10;Description automatically generated">
            <a:extLst>
              <a:ext uri="{FF2B5EF4-FFF2-40B4-BE49-F238E27FC236}">
                <a16:creationId xmlns:a16="http://schemas.microsoft.com/office/drawing/2014/main" id="{C0FC1FD0-C895-EF3E-D7B6-EA97BD875701}"/>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0892" y="802052"/>
            <a:ext cx="8411897" cy="599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58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530D8D3-3A57-4631-8427-8B7115FAEE7A}"/>
              </a:ext>
            </a:extLst>
          </p:cNvPr>
          <p:cNvSpPr/>
          <p:nvPr/>
        </p:nvSpPr>
        <p:spPr>
          <a:xfrm rot="2700000">
            <a:off x="1078929" y="-324086"/>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11828879" y="5895186"/>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0DAC882-EE8C-41E4-8ACB-AFC718BC0E0B}"/>
              </a:ext>
            </a:extLst>
          </p:cNvPr>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7" name="Graphic 4">
            <a:extLst>
              <a:ext uri="{FF2B5EF4-FFF2-40B4-BE49-F238E27FC236}">
                <a16:creationId xmlns:a16="http://schemas.microsoft.com/office/drawing/2014/main" id="{CD57E20B-33A1-4C5C-98F1-40B694DE3E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12" name="Title 1">
            <a:extLst>
              <a:ext uri="{FF2B5EF4-FFF2-40B4-BE49-F238E27FC236}">
                <a16:creationId xmlns:a16="http://schemas.microsoft.com/office/drawing/2014/main" id="{1C2BB8E9-80B1-C7CB-BD14-DA20FC29254C}"/>
              </a:ext>
            </a:extLst>
          </p:cNvPr>
          <p:cNvSpPr txBox="1">
            <a:spLocks/>
          </p:cNvSpPr>
          <p:nvPr/>
        </p:nvSpPr>
        <p:spPr>
          <a:xfrm>
            <a:off x="1327416" y="490286"/>
            <a:ext cx="3922008" cy="8984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DESCRIPTIVE ANALYSIS: </a:t>
            </a:r>
          </a:p>
        </p:txBody>
      </p:sp>
      <p:pic>
        <p:nvPicPr>
          <p:cNvPr id="3" name="Picture 2">
            <a:extLst>
              <a:ext uri="{FF2B5EF4-FFF2-40B4-BE49-F238E27FC236}">
                <a16:creationId xmlns:a16="http://schemas.microsoft.com/office/drawing/2014/main" id="{034E5274-8825-FA5F-5201-D856286A30DF}"/>
              </a:ext>
            </a:extLst>
          </p:cNvPr>
          <p:cNvPicPr>
            <a:picLocks noChangeAspect="1"/>
          </p:cNvPicPr>
          <p:nvPr/>
        </p:nvPicPr>
        <p:blipFill>
          <a:blip r:embed="rId2"/>
          <a:stretch>
            <a:fillRect/>
          </a:stretch>
        </p:blipFill>
        <p:spPr>
          <a:xfrm>
            <a:off x="6862576" y="2306520"/>
            <a:ext cx="5009828" cy="4417871"/>
          </a:xfrm>
          <a:prstGeom prst="rect">
            <a:avLst/>
          </a:prstGeom>
        </p:spPr>
      </p:pic>
      <p:pic>
        <p:nvPicPr>
          <p:cNvPr id="11" name="Picture 10">
            <a:extLst>
              <a:ext uri="{FF2B5EF4-FFF2-40B4-BE49-F238E27FC236}">
                <a16:creationId xmlns:a16="http://schemas.microsoft.com/office/drawing/2014/main" id="{7269807B-7DD6-B5A3-CCA9-E6B9C1A4AC81}"/>
              </a:ext>
            </a:extLst>
          </p:cNvPr>
          <p:cNvPicPr>
            <a:picLocks noChangeAspect="1"/>
          </p:cNvPicPr>
          <p:nvPr/>
        </p:nvPicPr>
        <p:blipFill>
          <a:blip r:embed="rId3"/>
          <a:stretch>
            <a:fillRect/>
          </a:stretch>
        </p:blipFill>
        <p:spPr>
          <a:xfrm>
            <a:off x="438155" y="2345633"/>
            <a:ext cx="5009828" cy="4245173"/>
          </a:xfrm>
          <a:prstGeom prst="rect">
            <a:avLst/>
          </a:prstGeom>
        </p:spPr>
      </p:pic>
      <p:sp>
        <p:nvSpPr>
          <p:cNvPr id="13" name="TextBox 12">
            <a:extLst>
              <a:ext uri="{FF2B5EF4-FFF2-40B4-BE49-F238E27FC236}">
                <a16:creationId xmlns:a16="http://schemas.microsoft.com/office/drawing/2014/main" id="{985745A8-35EE-EA59-1F99-BDD0C200845A}"/>
              </a:ext>
            </a:extLst>
          </p:cNvPr>
          <p:cNvSpPr txBox="1"/>
          <p:nvPr/>
        </p:nvSpPr>
        <p:spPr>
          <a:xfrm>
            <a:off x="5974205" y="392127"/>
            <a:ext cx="5566299" cy="1200329"/>
          </a:xfrm>
          <a:prstGeom prst="rect">
            <a:avLst/>
          </a:prstGeom>
          <a:noFill/>
        </p:spPr>
        <p:txBody>
          <a:bodyPr wrap="square" rtlCol="0">
            <a:spAutoFit/>
          </a:bodyPr>
          <a:lstStyle/>
          <a:p>
            <a:r>
              <a:rPr lang="en-US" b="1" dirty="0"/>
              <a:t>21</a:t>
            </a:r>
            <a:r>
              <a:rPr lang="en-US" dirty="0"/>
              <a:t> variables and </a:t>
            </a:r>
            <a:r>
              <a:rPr lang="en-US" b="1" dirty="0"/>
              <a:t>34,660</a:t>
            </a:r>
            <a:r>
              <a:rPr lang="en-US" dirty="0"/>
              <a:t> observations in this dataset.</a:t>
            </a:r>
          </a:p>
          <a:p>
            <a:r>
              <a:rPr lang="en-US" b="1" dirty="0">
                <a:solidFill>
                  <a:srgbClr val="374151"/>
                </a:solidFill>
                <a:latin typeface="Söhne"/>
              </a:rPr>
              <a:t>4</a:t>
            </a:r>
            <a:r>
              <a:rPr lang="en-US" b="0" i="0" dirty="0">
                <a:solidFill>
                  <a:srgbClr val="374151"/>
                </a:solidFill>
                <a:effectLst/>
                <a:latin typeface="Söhne"/>
              </a:rPr>
              <a:t> variables were selected for the study, and an additional </a:t>
            </a:r>
            <a:r>
              <a:rPr lang="en-US" b="1" i="0" dirty="0">
                <a:solidFill>
                  <a:srgbClr val="374151"/>
                </a:solidFill>
                <a:effectLst/>
                <a:latin typeface="Söhne"/>
              </a:rPr>
              <a:t>5</a:t>
            </a:r>
            <a:r>
              <a:rPr lang="en-US" b="0" i="0" dirty="0">
                <a:solidFill>
                  <a:srgbClr val="374151"/>
                </a:solidFill>
                <a:effectLst/>
                <a:latin typeface="Söhne"/>
              </a:rPr>
              <a:t> product group variables were created from one of the original variables, 'categories'</a:t>
            </a:r>
            <a:r>
              <a:rPr lang="en-US" dirty="0"/>
              <a:t>.</a:t>
            </a:r>
          </a:p>
        </p:txBody>
      </p:sp>
      <p:sp>
        <p:nvSpPr>
          <p:cNvPr id="14" name="TextBox 13">
            <a:extLst>
              <a:ext uri="{FF2B5EF4-FFF2-40B4-BE49-F238E27FC236}">
                <a16:creationId xmlns:a16="http://schemas.microsoft.com/office/drawing/2014/main" id="{EDEC9CC6-1E8F-13A5-86CB-7B71DB8B9CC8}"/>
              </a:ext>
            </a:extLst>
          </p:cNvPr>
          <p:cNvSpPr txBox="1"/>
          <p:nvPr/>
        </p:nvSpPr>
        <p:spPr>
          <a:xfrm>
            <a:off x="4454867" y="1899424"/>
            <a:ext cx="3444536" cy="369332"/>
          </a:xfrm>
          <a:prstGeom prst="rect">
            <a:avLst/>
          </a:prstGeom>
          <a:noFill/>
        </p:spPr>
        <p:txBody>
          <a:bodyPr wrap="square" rtlCol="0">
            <a:spAutoFit/>
          </a:bodyPr>
          <a:lstStyle/>
          <a:p>
            <a:r>
              <a:rPr lang="en-US" b="1" u="sng" dirty="0"/>
              <a:t>Imbalanced dataset</a:t>
            </a:r>
          </a:p>
        </p:txBody>
      </p:sp>
      <p:sp>
        <p:nvSpPr>
          <p:cNvPr id="16" name="TextBox 15">
            <a:extLst>
              <a:ext uri="{FF2B5EF4-FFF2-40B4-BE49-F238E27FC236}">
                <a16:creationId xmlns:a16="http://schemas.microsoft.com/office/drawing/2014/main" id="{98F506FB-1110-6182-8B86-AF95B16A4F6B}"/>
              </a:ext>
            </a:extLst>
          </p:cNvPr>
          <p:cNvSpPr txBox="1"/>
          <p:nvPr/>
        </p:nvSpPr>
        <p:spPr>
          <a:xfrm>
            <a:off x="169251" y="6447598"/>
            <a:ext cx="7579807" cy="338554"/>
          </a:xfrm>
          <a:prstGeom prst="rect">
            <a:avLst/>
          </a:prstGeom>
          <a:noFill/>
        </p:spPr>
        <p:txBody>
          <a:bodyPr wrap="square" rtlCol="0">
            <a:spAutoFit/>
          </a:bodyPr>
          <a:lstStyle/>
          <a:p>
            <a:r>
              <a:rPr lang="en-US" sz="1600" b="0" i="1" dirty="0">
                <a:solidFill>
                  <a:srgbClr val="374151"/>
                </a:solidFill>
                <a:effectLst/>
                <a:latin typeface="Söhne"/>
              </a:rPr>
              <a:t>The dataset covers a time frame of 3.5 years, ranging from Oct 2014 to Apr2018.</a:t>
            </a:r>
            <a:endParaRPr lang="en-US" sz="1600" i="1" dirty="0"/>
          </a:p>
        </p:txBody>
      </p:sp>
      <p:sp>
        <p:nvSpPr>
          <p:cNvPr id="2" name="Freeform: Shape 8">
            <a:extLst>
              <a:ext uri="{FF2B5EF4-FFF2-40B4-BE49-F238E27FC236}">
                <a16:creationId xmlns:a16="http://schemas.microsoft.com/office/drawing/2014/main" id="{09CC2C6F-A2B6-E1B7-175C-EFD75D1F850A}"/>
              </a:ext>
            </a:extLst>
          </p:cNvPr>
          <p:cNvSpPr/>
          <p:nvPr/>
        </p:nvSpPr>
        <p:spPr>
          <a:xfrm>
            <a:off x="1355154" y="1745913"/>
            <a:ext cx="2149520" cy="593109"/>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dirty="0">
              <a:highlight>
                <a:srgbClr val="FF9900"/>
              </a:highlight>
            </a:endParaRPr>
          </a:p>
        </p:txBody>
      </p:sp>
      <p:sp>
        <p:nvSpPr>
          <p:cNvPr id="4" name="Freeform: Shape 9">
            <a:extLst>
              <a:ext uri="{FF2B5EF4-FFF2-40B4-BE49-F238E27FC236}">
                <a16:creationId xmlns:a16="http://schemas.microsoft.com/office/drawing/2014/main" id="{8D5EF15F-1974-01AC-6E0A-36B373266221}"/>
              </a:ext>
            </a:extLst>
          </p:cNvPr>
          <p:cNvSpPr/>
          <p:nvPr/>
        </p:nvSpPr>
        <p:spPr>
          <a:xfrm>
            <a:off x="3304779" y="1738943"/>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2359810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pic>
        <p:nvPicPr>
          <p:cNvPr id="3" name="Picture 2" descr="Chart, histogram&#10;&#10;Description automatically generated">
            <a:extLst>
              <a:ext uri="{FF2B5EF4-FFF2-40B4-BE49-F238E27FC236}">
                <a16:creationId xmlns:a16="http://schemas.microsoft.com/office/drawing/2014/main" id="{D6050BE7-993D-3341-7A65-C5C45CBAD7C8}"/>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0" y="556484"/>
            <a:ext cx="8826592" cy="6301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15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61920" y="-559317"/>
            <a:ext cx="2302880" cy="7666161"/>
          </a:xfrm>
          <a:prstGeom prst="rect">
            <a:avLst/>
          </a:prstGeom>
        </p:spPr>
      </p:pic>
      <p:pic>
        <p:nvPicPr>
          <p:cNvPr id="3" name="Picture 3" descr="Chart, box and whisker chart&#10;&#10;Description automatically generated">
            <a:extLst>
              <a:ext uri="{FF2B5EF4-FFF2-40B4-BE49-F238E27FC236}">
                <a16:creationId xmlns:a16="http://schemas.microsoft.com/office/drawing/2014/main" id="{83B32C98-B13C-B944-1013-8BC3805C7431}"/>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7552" y="517116"/>
            <a:ext cx="8886014" cy="634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822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4332" y="-247611"/>
            <a:ext cx="2302880" cy="7666161"/>
          </a:xfrm>
          <a:prstGeom prst="rect">
            <a:avLst/>
          </a:prstGeom>
        </p:spPr>
      </p:pic>
      <p:pic>
        <p:nvPicPr>
          <p:cNvPr id="3" name="Picture 2" descr="Chart, bar chart&#10;&#10;Description automatically generated">
            <a:extLst>
              <a:ext uri="{FF2B5EF4-FFF2-40B4-BE49-F238E27FC236}">
                <a16:creationId xmlns:a16="http://schemas.microsoft.com/office/drawing/2014/main" id="{58D2F9A8-2441-0F96-B665-5E9FB4FC5A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40" y="312941"/>
            <a:ext cx="9059892" cy="6545059"/>
          </a:xfrm>
          <a:prstGeom prst="rect">
            <a:avLst/>
          </a:prstGeom>
        </p:spPr>
      </p:pic>
    </p:spTree>
    <p:extLst>
      <p:ext uri="{BB962C8B-B14F-4D97-AF65-F5344CB8AC3E}">
        <p14:creationId xmlns:p14="http://schemas.microsoft.com/office/powerpoint/2010/main" val="1218821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0413" y="-404081"/>
            <a:ext cx="2302880" cy="7666161"/>
          </a:xfrm>
          <a:prstGeom prst="rect">
            <a:avLst/>
          </a:prstGeom>
        </p:spPr>
      </p:pic>
      <p:pic>
        <p:nvPicPr>
          <p:cNvPr id="3" name="Picture 2" descr="Chart, bar chart&#10;&#10;Description automatically generated">
            <a:extLst>
              <a:ext uri="{FF2B5EF4-FFF2-40B4-BE49-F238E27FC236}">
                <a16:creationId xmlns:a16="http://schemas.microsoft.com/office/drawing/2014/main" id="{BB717734-C697-3601-CF8D-20EB4A0AB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42" y="508000"/>
            <a:ext cx="9167124" cy="6350000"/>
          </a:xfrm>
          <a:prstGeom prst="rect">
            <a:avLst/>
          </a:prstGeom>
        </p:spPr>
      </p:pic>
    </p:spTree>
    <p:extLst>
      <p:ext uri="{BB962C8B-B14F-4D97-AF65-F5344CB8AC3E}">
        <p14:creationId xmlns:p14="http://schemas.microsoft.com/office/powerpoint/2010/main" val="3978464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pic>
        <p:nvPicPr>
          <p:cNvPr id="3" name="Picture 2" descr="Chart, box and whisker chart&#10;&#10;Description automatically generated">
            <a:extLst>
              <a:ext uri="{FF2B5EF4-FFF2-40B4-BE49-F238E27FC236}">
                <a16:creationId xmlns:a16="http://schemas.microsoft.com/office/drawing/2014/main" id="{FA8A7890-EF3A-0336-71FA-DEEF79D0EB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35000"/>
            <a:ext cx="8695998" cy="6160787"/>
          </a:xfrm>
          <a:prstGeom prst="rect">
            <a:avLst/>
          </a:prstGeom>
        </p:spPr>
      </p:pic>
    </p:spTree>
    <p:extLst>
      <p:ext uri="{BB962C8B-B14F-4D97-AF65-F5344CB8AC3E}">
        <p14:creationId xmlns:p14="http://schemas.microsoft.com/office/powerpoint/2010/main" val="1111670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9825" y="-283322"/>
            <a:ext cx="2301832" cy="7662672"/>
          </a:xfrm>
          <a:prstGeom prst="rect">
            <a:avLst/>
          </a:prstGeom>
        </p:spPr>
      </p:pic>
      <p:sp>
        <p:nvSpPr>
          <p:cNvPr id="3" name="Rectangle 2">
            <a:extLst>
              <a:ext uri="{FF2B5EF4-FFF2-40B4-BE49-F238E27FC236}">
                <a16:creationId xmlns:a16="http://schemas.microsoft.com/office/drawing/2014/main" id="{BD6EEF32-443D-7299-3557-33AD9717D41C}"/>
              </a:ext>
            </a:extLst>
          </p:cNvPr>
          <p:cNvSpPr>
            <a:spLocks noChangeArrowheads="1"/>
          </p:cNvSpPr>
          <p:nvPr/>
        </p:nvSpPr>
        <p:spPr bwMode="auto">
          <a:xfrm>
            <a:off x="0" y="300240"/>
            <a:ext cx="192038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121" name="Picture 12" descr="Chart&#10;&#10;Description automatically generated">
            <a:extLst>
              <a:ext uri="{FF2B5EF4-FFF2-40B4-BE49-F238E27FC236}">
                <a16:creationId xmlns:a16="http://schemas.microsoft.com/office/drawing/2014/main" id="{EA5288AE-C37B-CCDE-C4F8-60ED877C9BC8}"/>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0" y="300241"/>
            <a:ext cx="9113154" cy="6495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33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34097" y="-262853"/>
            <a:ext cx="2302880" cy="7666161"/>
          </a:xfrm>
          <a:prstGeom prst="rect">
            <a:avLst/>
          </a:prstGeom>
        </p:spPr>
      </p:pic>
      <p:sp>
        <p:nvSpPr>
          <p:cNvPr id="3" name="Rectangle 2">
            <a:extLst>
              <a:ext uri="{FF2B5EF4-FFF2-40B4-BE49-F238E27FC236}">
                <a16:creationId xmlns:a16="http://schemas.microsoft.com/office/drawing/2014/main" id="{A59485C3-FE78-EFDF-1146-551BBC3FE5C3}"/>
              </a:ext>
            </a:extLst>
          </p:cNvPr>
          <p:cNvSpPr>
            <a:spLocks noChangeArrowheads="1"/>
          </p:cNvSpPr>
          <p:nvPr/>
        </p:nvSpPr>
        <p:spPr bwMode="auto">
          <a:xfrm>
            <a:off x="0" y="-1"/>
            <a:ext cx="18706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145" name="Picture 13" descr="Chart, scatter chart&#10;&#10;Description automatically generated">
            <a:extLst>
              <a:ext uri="{FF2B5EF4-FFF2-40B4-BE49-F238E27FC236}">
                <a16:creationId xmlns:a16="http://schemas.microsoft.com/office/drawing/2014/main" id="{30701B46-3051-F5DD-8956-7F872FD831A7}"/>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 y="344670"/>
            <a:ext cx="9022213" cy="6451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993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3307" y="-404081"/>
            <a:ext cx="2302880" cy="7666161"/>
          </a:xfrm>
          <a:prstGeom prst="rect">
            <a:avLst/>
          </a:prstGeom>
        </p:spPr>
      </p:pic>
      <p:sp>
        <p:nvSpPr>
          <p:cNvPr id="3" name="Rectangle 2">
            <a:extLst>
              <a:ext uri="{FF2B5EF4-FFF2-40B4-BE49-F238E27FC236}">
                <a16:creationId xmlns:a16="http://schemas.microsoft.com/office/drawing/2014/main" id="{BB989E45-89ED-3E59-7C77-A09400E98F9E}"/>
              </a:ext>
            </a:extLst>
          </p:cNvPr>
          <p:cNvSpPr>
            <a:spLocks noChangeArrowheads="1"/>
          </p:cNvSpPr>
          <p:nvPr/>
        </p:nvSpPr>
        <p:spPr bwMode="auto">
          <a:xfrm>
            <a:off x="-43623" y="362453"/>
            <a:ext cx="200090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169" name="Picture 14" descr="Chart&#10;&#10;Description automatically generated">
            <a:extLst>
              <a:ext uri="{FF2B5EF4-FFF2-40B4-BE49-F238E27FC236}">
                <a16:creationId xmlns:a16="http://schemas.microsoft.com/office/drawing/2014/main" id="{59840ED4-6C2E-7DC9-BF9A-E904C4ABFFD2}"/>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8567" y="262462"/>
            <a:ext cx="9117822" cy="6495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848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2390" y="-281893"/>
            <a:ext cx="2302880" cy="7666161"/>
          </a:xfrm>
          <a:prstGeom prst="rect">
            <a:avLst/>
          </a:prstGeom>
        </p:spPr>
      </p:pic>
      <p:sp>
        <p:nvSpPr>
          <p:cNvPr id="3" name="Rectangle 2">
            <a:extLst>
              <a:ext uri="{FF2B5EF4-FFF2-40B4-BE49-F238E27FC236}">
                <a16:creationId xmlns:a16="http://schemas.microsoft.com/office/drawing/2014/main" id="{A2AB2AFA-CA5F-6D7F-F09B-8EB32B226BD0}"/>
              </a:ext>
            </a:extLst>
          </p:cNvPr>
          <p:cNvSpPr>
            <a:spLocks noChangeArrowheads="1"/>
          </p:cNvSpPr>
          <p:nvPr/>
        </p:nvSpPr>
        <p:spPr bwMode="auto">
          <a:xfrm>
            <a:off x="0" y="-1"/>
            <a:ext cx="167947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193" name="Picture 15" descr="Chart, pie chart&#10;&#10;Description automatically generated">
            <a:extLst>
              <a:ext uri="{FF2B5EF4-FFF2-40B4-BE49-F238E27FC236}">
                <a16:creationId xmlns:a16="http://schemas.microsoft.com/office/drawing/2014/main" id="{9EF1ABA9-404D-E786-5D5E-F1789FF506F4}"/>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 y="244376"/>
            <a:ext cx="9250567" cy="661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505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9201" y="-300542"/>
            <a:ext cx="2302880" cy="7666161"/>
          </a:xfrm>
          <a:prstGeom prst="rect">
            <a:avLst/>
          </a:prstGeom>
        </p:spPr>
      </p:pic>
      <p:sp>
        <p:nvSpPr>
          <p:cNvPr id="7" name="Rectangle 4">
            <a:extLst>
              <a:ext uri="{FF2B5EF4-FFF2-40B4-BE49-F238E27FC236}">
                <a16:creationId xmlns:a16="http://schemas.microsoft.com/office/drawing/2014/main" id="{889827D0-6055-AA39-F18B-28AE89A65CAD}"/>
              </a:ext>
            </a:extLst>
          </p:cNvPr>
          <p:cNvSpPr>
            <a:spLocks noChangeArrowheads="1"/>
          </p:cNvSpPr>
          <p:nvPr/>
        </p:nvSpPr>
        <p:spPr bwMode="auto">
          <a:xfrm>
            <a:off x="-1" y="-1"/>
            <a:ext cx="242981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9219" name="Picture 16" descr="Text&#10;&#10;Description automatically generated">
            <a:extLst>
              <a:ext uri="{FF2B5EF4-FFF2-40B4-BE49-F238E27FC236}">
                <a16:creationId xmlns:a16="http://schemas.microsoft.com/office/drawing/2014/main" id="{C51B6AC2-AEF9-D78D-2AA2-9D3EADBD9A4D}"/>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l="17274" t="7652" r="18596" b="7103"/>
          <a:stretch>
            <a:fillRect/>
          </a:stretch>
        </p:blipFill>
        <p:spPr bwMode="auto">
          <a:xfrm>
            <a:off x="-1" y="0"/>
            <a:ext cx="746234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6880C3-D6B7-BAC8-F818-B487326F366B}"/>
              </a:ext>
            </a:extLst>
          </p:cNvPr>
          <p:cNvSpPr txBox="1"/>
          <p:nvPr/>
        </p:nvSpPr>
        <p:spPr>
          <a:xfrm>
            <a:off x="7737364" y="2434953"/>
            <a:ext cx="1866866" cy="1477328"/>
          </a:xfrm>
          <a:prstGeom prst="rect">
            <a:avLst/>
          </a:prstGeom>
          <a:noFill/>
        </p:spPr>
        <p:txBody>
          <a:bodyPr wrap="square">
            <a:spAutoFit/>
          </a:bodyPr>
          <a:lstStyle/>
          <a:p>
            <a:pPr marL="0" marR="0">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MOST FREQUENTLY MENTIONED WORDS IN THE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7831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530D8D3-3A57-4631-8427-8B7115FAEE7A}"/>
              </a:ext>
            </a:extLst>
          </p:cNvPr>
          <p:cNvSpPr/>
          <p:nvPr/>
        </p:nvSpPr>
        <p:spPr>
          <a:xfrm rot="2700000">
            <a:off x="1078929" y="-324086"/>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11828879" y="5895186"/>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0DAC882-EE8C-41E4-8ACB-AFC718BC0E0B}"/>
              </a:ext>
            </a:extLst>
          </p:cNvPr>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7" name="Graphic 4">
            <a:extLst>
              <a:ext uri="{FF2B5EF4-FFF2-40B4-BE49-F238E27FC236}">
                <a16:creationId xmlns:a16="http://schemas.microsoft.com/office/drawing/2014/main" id="{CD57E20B-33A1-4C5C-98F1-40B694DE3E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12" name="Title 1">
            <a:extLst>
              <a:ext uri="{FF2B5EF4-FFF2-40B4-BE49-F238E27FC236}">
                <a16:creationId xmlns:a16="http://schemas.microsoft.com/office/drawing/2014/main" id="{1C2BB8E9-80B1-C7CB-BD14-DA20FC29254C}"/>
              </a:ext>
            </a:extLst>
          </p:cNvPr>
          <p:cNvSpPr txBox="1">
            <a:spLocks/>
          </p:cNvSpPr>
          <p:nvPr/>
        </p:nvSpPr>
        <p:spPr>
          <a:xfrm>
            <a:off x="1327416" y="490285"/>
            <a:ext cx="3922008" cy="12173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DESCRIPTIVE ANALYSIS: </a:t>
            </a:r>
          </a:p>
        </p:txBody>
      </p:sp>
      <p:sp>
        <p:nvSpPr>
          <p:cNvPr id="2" name="Freeform: Shape 8">
            <a:extLst>
              <a:ext uri="{FF2B5EF4-FFF2-40B4-BE49-F238E27FC236}">
                <a16:creationId xmlns:a16="http://schemas.microsoft.com/office/drawing/2014/main" id="{09CC2C6F-A2B6-E1B7-175C-EFD75D1F850A}"/>
              </a:ext>
            </a:extLst>
          </p:cNvPr>
          <p:cNvSpPr/>
          <p:nvPr/>
        </p:nvSpPr>
        <p:spPr>
          <a:xfrm>
            <a:off x="1355154" y="1745913"/>
            <a:ext cx="2149520" cy="593109"/>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dirty="0">
              <a:highlight>
                <a:srgbClr val="FF9900"/>
              </a:highlight>
            </a:endParaRPr>
          </a:p>
        </p:txBody>
      </p:sp>
      <p:sp>
        <p:nvSpPr>
          <p:cNvPr id="4" name="Freeform: Shape 9">
            <a:extLst>
              <a:ext uri="{FF2B5EF4-FFF2-40B4-BE49-F238E27FC236}">
                <a16:creationId xmlns:a16="http://schemas.microsoft.com/office/drawing/2014/main" id="{8D5EF15F-1974-01AC-6E0A-36B373266221}"/>
              </a:ext>
            </a:extLst>
          </p:cNvPr>
          <p:cNvSpPr/>
          <p:nvPr/>
        </p:nvSpPr>
        <p:spPr>
          <a:xfrm>
            <a:off x="3304779" y="1738943"/>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graphicFrame>
        <p:nvGraphicFramePr>
          <p:cNvPr id="7" name="Table 6">
            <a:extLst>
              <a:ext uri="{FF2B5EF4-FFF2-40B4-BE49-F238E27FC236}">
                <a16:creationId xmlns:a16="http://schemas.microsoft.com/office/drawing/2014/main" id="{558C3D64-CC53-0044-7132-46B47900252A}"/>
              </a:ext>
            </a:extLst>
          </p:cNvPr>
          <p:cNvGraphicFramePr>
            <a:graphicFrameLocks noGrp="1"/>
          </p:cNvGraphicFramePr>
          <p:nvPr>
            <p:extLst>
              <p:ext uri="{D42A27DB-BD31-4B8C-83A1-F6EECF244321}">
                <p14:modId xmlns:p14="http://schemas.microsoft.com/office/powerpoint/2010/main" val="2159317485"/>
              </p:ext>
            </p:extLst>
          </p:nvPr>
        </p:nvGraphicFramePr>
        <p:xfrm>
          <a:off x="439028" y="3624550"/>
          <a:ext cx="11313943" cy="2743165"/>
        </p:xfrm>
        <a:graphic>
          <a:graphicData uri="http://schemas.openxmlformats.org/drawingml/2006/table">
            <a:tbl>
              <a:tblPr>
                <a:tableStyleId>{5C22544A-7EE6-4342-B048-85BDC9FD1C3A}</a:tableStyleId>
              </a:tblPr>
              <a:tblGrid>
                <a:gridCol w="1134342">
                  <a:extLst>
                    <a:ext uri="{9D8B030D-6E8A-4147-A177-3AD203B41FA5}">
                      <a16:colId xmlns:a16="http://schemas.microsoft.com/office/drawing/2014/main" val="231334988"/>
                    </a:ext>
                  </a:extLst>
                </a:gridCol>
                <a:gridCol w="2695900">
                  <a:extLst>
                    <a:ext uri="{9D8B030D-6E8A-4147-A177-3AD203B41FA5}">
                      <a16:colId xmlns:a16="http://schemas.microsoft.com/office/drawing/2014/main" val="4117039086"/>
                    </a:ext>
                  </a:extLst>
                </a:gridCol>
                <a:gridCol w="3800780">
                  <a:extLst>
                    <a:ext uri="{9D8B030D-6E8A-4147-A177-3AD203B41FA5}">
                      <a16:colId xmlns:a16="http://schemas.microsoft.com/office/drawing/2014/main" val="3966387331"/>
                    </a:ext>
                  </a:extLst>
                </a:gridCol>
                <a:gridCol w="1957676">
                  <a:extLst>
                    <a:ext uri="{9D8B030D-6E8A-4147-A177-3AD203B41FA5}">
                      <a16:colId xmlns:a16="http://schemas.microsoft.com/office/drawing/2014/main" val="1237225629"/>
                    </a:ext>
                  </a:extLst>
                </a:gridCol>
                <a:gridCol w="1725245">
                  <a:extLst>
                    <a:ext uri="{9D8B030D-6E8A-4147-A177-3AD203B41FA5}">
                      <a16:colId xmlns:a16="http://schemas.microsoft.com/office/drawing/2014/main" val="4032808931"/>
                    </a:ext>
                  </a:extLst>
                </a:gridCol>
              </a:tblGrid>
              <a:tr h="873195">
                <a:tc>
                  <a:txBody>
                    <a:bodyPr/>
                    <a:lstStyle/>
                    <a:p>
                      <a:pPr algn="ctr" fontAlgn="b"/>
                      <a:r>
                        <a:rPr lang="en-US" sz="2000" u="none" strike="noStrike" dirty="0">
                          <a:effectLst/>
                        </a:rPr>
                        <a:t>Group</a:t>
                      </a:r>
                      <a:endParaRPr lang="en-US" sz="2000" b="1"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err="1">
                          <a:effectLst/>
                        </a:rPr>
                        <a:t>Percent_Recommended</a:t>
                      </a:r>
                      <a:endParaRPr lang="en-US" sz="2000" b="1"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err="1">
                          <a:effectLst/>
                        </a:rPr>
                        <a:t>Not_Recommended_Percentage</a:t>
                      </a:r>
                      <a:endParaRPr lang="en-US" sz="2000" b="1"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a:effectLst/>
                        </a:rPr>
                        <a:t>Average_Rating</a:t>
                      </a:r>
                      <a:endParaRPr lang="en-US" sz="2000" b="1" i="0" u="none" strike="noStrike">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a:effectLst/>
                        </a:rPr>
                        <a:t>Total_Reviews</a:t>
                      </a:r>
                      <a:endParaRPr lang="en-US" sz="2000" b="1" i="0" u="none" strike="noStrike">
                        <a:solidFill>
                          <a:srgbClr val="000000"/>
                        </a:solidFill>
                        <a:effectLst/>
                        <a:latin typeface="Calibri" panose="020F0502020204030204" pitchFamily="34" charset="0"/>
                      </a:endParaRPr>
                    </a:p>
                  </a:txBody>
                  <a:tcPr marL="9525" marR="9525" marT="9525" marB="0" anchor="b">
                    <a:solidFill>
                      <a:srgbClr val="FF9900"/>
                    </a:solidFill>
                  </a:tcPr>
                </a:tc>
                <a:extLst>
                  <a:ext uri="{0D108BD9-81ED-4DB2-BD59-A6C34878D82A}">
                    <a16:rowId xmlns:a16="http://schemas.microsoft.com/office/drawing/2014/main" val="1495308430"/>
                  </a:ext>
                </a:extLst>
              </a:tr>
              <a:tr h="373994">
                <a:tc>
                  <a:txBody>
                    <a:bodyPr/>
                    <a:lstStyle/>
                    <a:p>
                      <a:pPr algn="ctr" fontAlgn="b"/>
                      <a:r>
                        <a:rPr lang="en-US" sz="2000" u="none" strike="noStrike" dirty="0" err="1">
                          <a:effectLst/>
                        </a:rPr>
                        <a:t>OffnBuss</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a:effectLst/>
                        </a:rPr>
                        <a:t>98.1738</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a:effectLst/>
                        </a:rPr>
                        <a:t>1.826197</a:t>
                      </a:r>
                      <a:endParaRPr lang="en-US" sz="2000" b="0" i="0" u="none" strike="noStrike">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a:effectLst/>
                        </a:rPr>
                        <a:t>4.772355</a:t>
                      </a:r>
                      <a:endParaRPr lang="en-US" sz="2000" b="0" i="0" u="none" strike="noStrike">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a:effectLst/>
                        </a:rPr>
                        <a:t>3176</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extLst>
                  <a:ext uri="{0D108BD9-81ED-4DB2-BD59-A6C34878D82A}">
                    <a16:rowId xmlns:a16="http://schemas.microsoft.com/office/drawing/2014/main" val="1784063176"/>
                  </a:ext>
                </a:extLst>
              </a:tr>
              <a:tr h="373994">
                <a:tc>
                  <a:txBody>
                    <a:bodyPr/>
                    <a:lstStyle/>
                    <a:p>
                      <a:pPr algn="ctr" fontAlgn="b"/>
                      <a:r>
                        <a:rPr lang="en-US" sz="2000" u="none" strike="noStrike" dirty="0">
                          <a:effectLst/>
                        </a:rPr>
                        <a:t>Elec</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a:effectLst/>
                        </a:rPr>
                        <a:t>96.68956</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a:effectLst/>
                        </a:rPr>
                        <a:t>3.310442</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a:effectLst/>
                        </a:rPr>
                        <a:t>4.682338</a:t>
                      </a:r>
                      <a:endParaRPr lang="en-US" sz="2000" b="0" i="0" u="none" strike="noStrike">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a:effectLst/>
                        </a:rPr>
                        <a:t>5679</a:t>
                      </a:r>
                      <a:endParaRPr lang="en-US" sz="2000" b="0" i="0" u="none" strike="noStrike">
                        <a:solidFill>
                          <a:srgbClr val="000000"/>
                        </a:solidFill>
                        <a:effectLst/>
                        <a:latin typeface="Calibri" panose="020F0502020204030204" pitchFamily="34" charset="0"/>
                      </a:endParaRPr>
                    </a:p>
                  </a:txBody>
                  <a:tcPr marL="9525" marR="9525" marT="9525" marB="0" anchor="b">
                    <a:solidFill>
                      <a:srgbClr val="FF9900"/>
                    </a:solidFill>
                  </a:tcPr>
                </a:tc>
                <a:extLst>
                  <a:ext uri="{0D108BD9-81ED-4DB2-BD59-A6C34878D82A}">
                    <a16:rowId xmlns:a16="http://schemas.microsoft.com/office/drawing/2014/main" val="152104251"/>
                  </a:ext>
                </a:extLst>
              </a:tr>
              <a:tr h="373994">
                <a:tc>
                  <a:txBody>
                    <a:bodyPr/>
                    <a:lstStyle/>
                    <a:p>
                      <a:pPr algn="ctr" fontAlgn="b"/>
                      <a:r>
                        <a:rPr lang="en-US" sz="2000" u="none" strike="noStrike" dirty="0" err="1">
                          <a:effectLst/>
                        </a:rPr>
                        <a:t>Accz</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a:effectLst/>
                        </a:rPr>
                        <a:t>96.32243</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a:effectLst/>
                        </a:rPr>
                        <a:t>3.677574</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a:effectLst/>
                        </a:rPr>
                        <a:t>4.670519</a:t>
                      </a:r>
                      <a:endParaRPr lang="en-US" sz="2000" b="0" i="0" u="none" strike="noStrike">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a:effectLst/>
                        </a:rPr>
                        <a:t>6662</a:t>
                      </a:r>
                      <a:endParaRPr lang="en-US" sz="2000" b="0" i="0" u="none" strike="noStrike">
                        <a:solidFill>
                          <a:srgbClr val="000000"/>
                        </a:solidFill>
                        <a:effectLst/>
                        <a:latin typeface="Calibri" panose="020F0502020204030204" pitchFamily="34" charset="0"/>
                      </a:endParaRPr>
                    </a:p>
                  </a:txBody>
                  <a:tcPr marL="9525" marR="9525" marT="9525" marB="0" anchor="b">
                    <a:solidFill>
                      <a:srgbClr val="FF9900"/>
                    </a:solidFill>
                  </a:tcPr>
                </a:tc>
                <a:extLst>
                  <a:ext uri="{0D108BD9-81ED-4DB2-BD59-A6C34878D82A}">
                    <a16:rowId xmlns:a16="http://schemas.microsoft.com/office/drawing/2014/main" val="2445625008"/>
                  </a:ext>
                </a:extLst>
              </a:tr>
              <a:tr h="373994">
                <a:tc>
                  <a:txBody>
                    <a:bodyPr/>
                    <a:lstStyle/>
                    <a:p>
                      <a:pPr algn="ctr" fontAlgn="b"/>
                      <a:r>
                        <a:rPr lang="en-US" sz="2000" u="none" strike="noStrike" dirty="0" err="1">
                          <a:effectLst/>
                        </a:rPr>
                        <a:t>AmzDvcs</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a:effectLst/>
                        </a:rPr>
                        <a:t>93.52708</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b="1" u="none" strike="noStrike" dirty="0">
                          <a:solidFill>
                            <a:srgbClr val="FF0000"/>
                          </a:solidFill>
                          <a:effectLst/>
                        </a:rPr>
                        <a:t>6.472919</a:t>
                      </a:r>
                      <a:endParaRPr lang="en-US" sz="2000" b="1" i="0" u="none" strike="noStrike" dirty="0">
                        <a:solidFill>
                          <a:srgbClr val="FF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a:effectLst/>
                        </a:rPr>
                        <a:t>4.560106</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a:effectLst/>
                        </a:rPr>
                        <a:t>757</a:t>
                      </a:r>
                      <a:endParaRPr lang="en-US" sz="2000" b="0" i="0" u="none" strike="noStrike">
                        <a:solidFill>
                          <a:srgbClr val="000000"/>
                        </a:solidFill>
                        <a:effectLst/>
                        <a:latin typeface="Calibri" panose="020F0502020204030204" pitchFamily="34" charset="0"/>
                      </a:endParaRPr>
                    </a:p>
                  </a:txBody>
                  <a:tcPr marL="9525" marR="9525" marT="9525" marB="0" anchor="b">
                    <a:solidFill>
                      <a:srgbClr val="FF9900"/>
                    </a:solidFill>
                  </a:tcPr>
                </a:tc>
                <a:extLst>
                  <a:ext uri="{0D108BD9-81ED-4DB2-BD59-A6C34878D82A}">
                    <a16:rowId xmlns:a16="http://schemas.microsoft.com/office/drawing/2014/main" val="1370866849"/>
                  </a:ext>
                </a:extLst>
              </a:tr>
              <a:tr h="373994">
                <a:tc>
                  <a:txBody>
                    <a:bodyPr/>
                    <a:lstStyle/>
                    <a:p>
                      <a:pPr algn="ctr" fontAlgn="b"/>
                      <a:r>
                        <a:rPr lang="en-US" sz="2000" u="none" strike="noStrike" dirty="0" err="1">
                          <a:effectLst/>
                        </a:rPr>
                        <a:t>Tblts</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a:effectLst/>
                        </a:rPr>
                        <a:t>95.16973</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b="0" u="none" strike="noStrike" dirty="0">
                          <a:effectLst/>
                        </a:rPr>
                        <a:t>4.830272</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u="none" strike="noStrike" dirty="0">
                          <a:effectLst/>
                        </a:rPr>
                        <a:t>4.490526</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tc>
                  <a:txBody>
                    <a:bodyPr/>
                    <a:lstStyle/>
                    <a:p>
                      <a:pPr algn="ctr" fontAlgn="b"/>
                      <a:r>
                        <a:rPr lang="en-US" sz="2000" b="1" u="none" strike="noStrike" dirty="0">
                          <a:solidFill>
                            <a:srgbClr val="FF0000"/>
                          </a:solidFill>
                          <a:effectLst/>
                        </a:rPr>
                        <a:t>17204</a:t>
                      </a:r>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9525" marR="9525" marT="9525" marB="0" anchor="b">
                    <a:solidFill>
                      <a:srgbClr val="FF9900"/>
                    </a:solidFill>
                  </a:tcPr>
                </a:tc>
                <a:extLst>
                  <a:ext uri="{0D108BD9-81ED-4DB2-BD59-A6C34878D82A}">
                    <a16:rowId xmlns:a16="http://schemas.microsoft.com/office/drawing/2014/main" val="3289416474"/>
                  </a:ext>
                </a:extLst>
              </a:tr>
            </a:tbl>
          </a:graphicData>
        </a:graphic>
      </p:graphicFrame>
      <p:sp>
        <p:nvSpPr>
          <p:cNvPr id="15" name="TextBox 14">
            <a:extLst>
              <a:ext uri="{FF2B5EF4-FFF2-40B4-BE49-F238E27FC236}">
                <a16:creationId xmlns:a16="http://schemas.microsoft.com/office/drawing/2014/main" id="{0983CC08-583F-783C-1D24-E9C3029E84DB}"/>
              </a:ext>
            </a:extLst>
          </p:cNvPr>
          <p:cNvSpPr txBox="1"/>
          <p:nvPr/>
        </p:nvSpPr>
        <p:spPr>
          <a:xfrm>
            <a:off x="9190320" y="907380"/>
            <a:ext cx="2399045" cy="2270173"/>
          </a:xfrm>
          <a:prstGeom prst="rect">
            <a:avLst/>
          </a:prstGeom>
          <a:noFill/>
        </p:spPr>
        <p:txBody>
          <a:bodyPr wrap="square">
            <a:spAutoFit/>
          </a:bodyPr>
          <a:lstStyle/>
          <a:p>
            <a:pPr marL="0" marR="0" algn="just">
              <a:lnSpc>
                <a:spcPct val="150000"/>
              </a:lnSpc>
              <a:spcBef>
                <a:spcPts val="0"/>
              </a:spcBef>
              <a:spcAft>
                <a:spcPts val="0"/>
              </a:spcAft>
            </a:pPr>
            <a:r>
              <a:rPr lang="en-US" sz="1600" b="1" kern="100" dirty="0">
                <a:effectLst/>
                <a:ea typeface="Calibri" panose="020F0502020204030204" pitchFamily="34" charset="0"/>
                <a:cs typeface="Times New Roman" panose="02020603050405020304" pitchFamily="18" charset="0"/>
              </a:rPr>
              <a:t>VARIABLE GROUPS:</a:t>
            </a:r>
            <a:endParaRPr lang="en-US" sz="1600" kern="100" dirty="0">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tabLst>
                <a:tab pos="457200" algn="l"/>
              </a:tabLst>
            </a:pPr>
            <a:r>
              <a:rPr lang="en-US" sz="1600" kern="100" dirty="0">
                <a:solidFill>
                  <a:srgbClr val="2D3B45"/>
                </a:solidFill>
                <a:effectLst/>
                <a:ea typeface="Calibri" panose="020F0502020204030204" pitchFamily="34" charset="0"/>
                <a:cs typeface="Times New Roman" panose="02020603050405020304" pitchFamily="18" charset="0"/>
              </a:rPr>
              <a:t>Tablets &amp; E-Readers</a:t>
            </a:r>
          </a:p>
          <a:p>
            <a:pPr marL="342900" marR="0" lvl="0" indent="-342900" algn="just">
              <a:lnSpc>
                <a:spcPct val="150000"/>
              </a:lnSpc>
              <a:spcBef>
                <a:spcPts val="0"/>
              </a:spcBef>
              <a:spcAft>
                <a:spcPts val="0"/>
              </a:spcAft>
              <a:buFont typeface="+mj-lt"/>
              <a:buAutoNum type="arabicPeriod"/>
              <a:tabLst>
                <a:tab pos="457200" algn="l"/>
              </a:tabLst>
            </a:pPr>
            <a:r>
              <a:rPr lang="en-US" sz="1600" kern="100" dirty="0">
                <a:solidFill>
                  <a:srgbClr val="2D3B45"/>
                </a:solidFill>
                <a:effectLst/>
                <a:ea typeface="Calibri" panose="020F0502020204030204" pitchFamily="34" charset="0"/>
                <a:cs typeface="Times New Roman" panose="02020603050405020304" pitchFamily="18" charset="0"/>
              </a:rPr>
              <a:t>Amazon Devices</a:t>
            </a:r>
          </a:p>
          <a:p>
            <a:pPr marL="342900" marR="0" lvl="0" indent="-342900" algn="just">
              <a:lnSpc>
                <a:spcPct val="150000"/>
              </a:lnSpc>
              <a:spcBef>
                <a:spcPts val="0"/>
              </a:spcBef>
              <a:spcAft>
                <a:spcPts val="0"/>
              </a:spcAft>
              <a:buFont typeface="+mj-lt"/>
              <a:buAutoNum type="arabicPeriod"/>
              <a:tabLst>
                <a:tab pos="457200" algn="l"/>
              </a:tabLst>
            </a:pPr>
            <a:r>
              <a:rPr lang="en-US" sz="1600" kern="100" dirty="0">
                <a:solidFill>
                  <a:srgbClr val="2D3B45"/>
                </a:solidFill>
                <a:effectLst/>
                <a:ea typeface="Calibri" panose="020F0502020204030204" pitchFamily="34" charset="0"/>
                <a:cs typeface="Times New Roman" panose="02020603050405020304" pitchFamily="18" charset="0"/>
              </a:rPr>
              <a:t>Accessories</a:t>
            </a:r>
          </a:p>
          <a:p>
            <a:pPr marL="342900" marR="0" lvl="0" indent="-342900" algn="just">
              <a:lnSpc>
                <a:spcPct val="150000"/>
              </a:lnSpc>
              <a:spcBef>
                <a:spcPts val="0"/>
              </a:spcBef>
              <a:spcAft>
                <a:spcPts val="0"/>
              </a:spcAft>
              <a:buFont typeface="+mj-lt"/>
              <a:buAutoNum type="arabicPeriod"/>
              <a:tabLst>
                <a:tab pos="457200" algn="l"/>
              </a:tabLst>
            </a:pPr>
            <a:r>
              <a:rPr lang="en-US" sz="1600" kern="100" dirty="0">
                <a:solidFill>
                  <a:srgbClr val="2D3B45"/>
                </a:solidFill>
                <a:effectLst/>
                <a:ea typeface="Calibri" panose="020F0502020204030204" pitchFamily="34" charset="0"/>
                <a:cs typeface="Times New Roman" panose="02020603050405020304" pitchFamily="18" charset="0"/>
              </a:rPr>
              <a:t>Electronics</a:t>
            </a:r>
          </a:p>
          <a:p>
            <a:pPr marL="342900" marR="0" lvl="0" indent="-342900" algn="just">
              <a:lnSpc>
                <a:spcPct val="150000"/>
              </a:lnSpc>
              <a:spcBef>
                <a:spcPts val="0"/>
              </a:spcBef>
              <a:spcAft>
                <a:spcPts val="0"/>
              </a:spcAft>
              <a:buFont typeface="+mj-lt"/>
              <a:buAutoNum type="arabicPeriod"/>
              <a:tabLst>
                <a:tab pos="457200" algn="l"/>
              </a:tabLst>
            </a:pPr>
            <a:r>
              <a:rPr lang="en-US" sz="1600" kern="100" dirty="0">
                <a:solidFill>
                  <a:srgbClr val="2D3B45"/>
                </a:solidFill>
                <a:effectLst/>
                <a:ea typeface="Calibri" panose="020F0502020204030204" pitchFamily="34" charset="0"/>
                <a:cs typeface="Times New Roman" panose="02020603050405020304" pitchFamily="18" charset="0"/>
              </a:rPr>
              <a:t>office &amp; Business</a:t>
            </a:r>
          </a:p>
        </p:txBody>
      </p:sp>
    </p:spTree>
    <p:extLst>
      <p:ext uri="{BB962C8B-B14F-4D97-AF65-F5344CB8AC3E}">
        <p14:creationId xmlns:p14="http://schemas.microsoft.com/office/powerpoint/2010/main" val="3272274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0566" y="-311693"/>
            <a:ext cx="2302880" cy="7666161"/>
          </a:xfrm>
          <a:prstGeom prst="rect">
            <a:avLst/>
          </a:prstGeom>
        </p:spPr>
      </p:pic>
      <p:sp>
        <p:nvSpPr>
          <p:cNvPr id="3" name="Rectangle 2">
            <a:extLst>
              <a:ext uri="{FF2B5EF4-FFF2-40B4-BE49-F238E27FC236}">
                <a16:creationId xmlns:a16="http://schemas.microsoft.com/office/drawing/2014/main" id="{821A7913-1554-E5BB-E9B3-8B1FE5BAA820}"/>
              </a:ext>
            </a:extLst>
          </p:cNvPr>
          <p:cNvSpPr>
            <a:spLocks noChangeArrowheads="1"/>
          </p:cNvSpPr>
          <p:nvPr/>
        </p:nvSpPr>
        <p:spPr bwMode="auto">
          <a:xfrm flipV="1">
            <a:off x="-1" y="2741218"/>
            <a:ext cx="17568055" cy="4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41" name="Picture 17" descr="Chart, bar chart, box and whisker chart&#10;&#10;Description automatically generated">
            <a:extLst>
              <a:ext uri="{FF2B5EF4-FFF2-40B4-BE49-F238E27FC236}">
                <a16:creationId xmlns:a16="http://schemas.microsoft.com/office/drawing/2014/main" id="{A46649DB-EB38-DA08-9D91-856417536E78}"/>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 y="481263"/>
            <a:ext cx="8935305" cy="63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243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pic>
        <p:nvPicPr>
          <p:cNvPr id="3" name="Picture 2" descr="Chart, bar chart&#10;&#10;Description automatically generated">
            <a:extLst>
              <a:ext uri="{FF2B5EF4-FFF2-40B4-BE49-F238E27FC236}">
                <a16:creationId xmlns:a16="http://schemas.microsoft.com/office/drawing/2014/main" id="{19D0FDCF-E194-AAAE-D3EF-410F0B3F9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7914"/>
            <a:ext cx="12354303" cy="5560086"/>
          </a:xfrm>
          <a:prstGeom prst="rect">
            <a:avLst/>
          </a:prstGeom>
        </p:spPr>
      </p:pic>
      <p:sp>
        <p:nvSpPr>
          <p:cNvPr id="8" name="TextBox 7">
            <a:extLst>
              <a:ext uri="{FF2B5EF4-FFF2-40B4-BE49-F238E27FC236}">
                <a16:creationId xmlns:a16="http://schemas.microsoft.com/office/drawing/2014/main" id="{9075DA01-9BA9-8B59-BE2B-1CB97E6289F4}"/>
              </a:ext>
            </a:extLst>
          </p:cNvPr>
          <p:cNvSpPr txBox="1"/>
          <p:nvPr/>
        </p:nvSpPr>
        <p:spPr>
          <a:xfrm>
            <a:off x="580672" y="529267"/>
            <a:ext cx="6749716" cy="523220"/>
          </a:xfrm>
          <a:prstGeom prst="rect">
            <a:avLst/>
          </a:prstGeom>
          <a:noFill/>
        </p:spPr>
        <p:txBody>
          <a:bodyPr wrap="square">
            <a:spAutoFit/>
          </a:bodyPr>
          <a:lstStyle/>
          <a:p>
            <a:pPr marL="0" marR="0">
              <a:spcBef>
                <a:spcPts val="0"/>
              </a:spcBef>
              <a:spcAft>
                <a:spcPts val="0"/>
              </a:spcAft>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AVERAGE RATING BY DAY: </a:t>
            </a:r>
            <a:endParaRPr lang="en-US" sz="32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0562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pic>
        <p:nvPicPr>
          <p:cNvPr id="3" name="Picture 2" descr="Chart, bubble chart&#10;&#10;Description automatically generated">
            <a:extLst>
              <a:ext uri="{FF2B5EF4-FFF2-40B4-BE49-F238E27FC236}">
                <a16:creationId xmlns:a16="http://schemas.microsoft.com/office/drawing/2014/main" id="{3686640C-9838-83F1-D08D-85826F04B9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802"/>
          <a:stretch/>
        </p:blipFill>
        <p:spPr>
          <a:xfrm>
            <a:off x="-25531" y="62213"/>
            <a:ext cx="8364144" cy="6795787"/>
          </a:xfrm>
          <a:prstGeom prst="rect">
            <a:avLst/>
          </a:prstGeom>
        </p:spPr>
      </p:pic>
      <p:sp>
        <p:nvSpPr>
          <p:cNvPr id="8" name="TextBox 7">
            <a:extLst>
              <a:ext uri="{FF2B5EF4-FFF2-40B4-BE49-F238E27FC236}">
                <a16:creationId xmlns:a16="http://schemas.microsoft.com/office/drawing/2014/main" id="{8EA703E5-2BF6-DC38-D85D-FD978EF42D86}"/>
              </a:ext>
            </a:extLst>
          </p:cNvPr>
          <p:cNvSpPr txBox="1"/>
          <p:nvPr/>
        </p:nvSpPr>
        <p:spPr>
          <a:xfrm>
            <a:off x="0" y="62213"/>
            <a:ext cx="4463715" cy="1200329"/>
          </a:xfrm>
          <a:prstGeom prst="rect">
            <a:avLst/>
          </a:prstGeom>
          <a:noFill/>
        </p:spPr>
        <p:txBody>
          <a:bodyPr wrap="square">
            <a:spAutoFit/>
          </a:bodyPr>
          <a:lstStyle/>
          <a:p>
            <a:pPr marL="0" marR="0">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EXPLORING RELATIONSHIP OF THESE NEW VARIABLES WITH OTHER VARIABLES OF THE DATASET:-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75357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3413" y="-283765"/>
            <a:ext cx="2302880" cy="7666161"/>
          </a:xfrm>
          <a:prstGeom prst="rect">
            <a:avLst/>
          </a:prstGeom>
        </p:spPr>
      </p:pic>
      <p:sp>
        <p:nvSpPr>
          <p:cNvPr id="3" name="Rectangle 2">
            <a:extLst>
              <a:ext uri="{FF2B5EF4-FFF2-40B4-BE49-F238E27FC236}">
                <a16:creationId xmlns:a16="http://schemas.microsoft.com/office/drawing/2014/main" id="{2C2F5FB5-93D5-7249-72B7-C136A7FB3E64}"/>
              </a:ext>
            </a:extLst>
          </p:cNvPr>
          <p:cNvSpPr>
            <a:spLocks noChangeArrowheads="1"/>
          </p:cNvSpPr>
          <p:nvPr/>
        </p:nvSpPr>
        <p:spPr bwMode="auto">
          <a:xfrm flipV="1">
            <a:off x="0" y="3022599"/>
            <a:ext cx="2047594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1265" name="Picture 21" descr="Chart, calendar&#10;&#10;Description automatically generated">
            <a:extLst>
              <a:ext uri="{FF2B5EF4-FFF2-40B4-BE49-F238E27FC236}">
                <a16:creationId xmlns:a16="http://schemas.microsoft.com/office/drawing/2014/main" id="{0EB5233C-18F8-D6AD-76CF-31A2B24BAF1E}"/>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0" y="240632"/>
            <a:ext cx="9268697" cy="6617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477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8386" y="-372975"/>
            <a:ext cx="2302880" cy="7666161"/>
          </a:xfrm>
          <a:prstGeom prst="rect">
            <a:avLst/>
          </a:prstGeom>
        </p:spPr>
      </p:pic>
      <p:sp>
        <p:nvSpPr>
          <p:cNvPr id="3" name="Rectangle 2">
            <a:extLst>
              <a:ext uri="{FF2B5EF4-FFF2-40B4-BE49-F238E27FC236}">
                <a16:creationId xmlns:a16="http://schemas.microsoft.com/office/drawing/2014/main" id="{EA53A025-1642-65BB-1223-8979D0635D62}"/>
              </a:ext>
            </a:extLst>
          </p:cNvPr>
          <p:cNvSpPr>
            <a:spLocks noChangeArrowheads="1"/>
          </p:cNvSpPr>
          <p:nvPr/>
        </p:nvSpPr>
        <p:spPr bwMode="auto">
          <a:xfrm>
            <a:off x="-1" y="-1"/>
            <a:ext cx="163876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2289" name="Picture 22" descr="Chart&#10;&#10;Description automatically generated">
            <a:extLst>
              <a:ext uri="{FF2B5EF4-FFF2-40B4-BE49-F238E27FC236}">
                <a16:creationId xmlns:a16="http://schemas.microsoft.com/office/drawing/2014/main" id="{F995333C-C017-4B8A-A837-283AF82B91A2}"/>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 y="62213"/>
            <a:ext cx="9522240" cy="679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457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7759" y="-300542"/>
            <a:ext cx="2302880" cy="7666161"/>
          </a:xfrm>
          <a:prstGeom prst="rect">
            <a:avLst/>
          </a:prstGeom>
        </p:spPr>
      </p:pic>
      <p:pic>
        <p:nvPicPr>
          <p:cNvPr id="3" name="Picture 2" descr="Chart, waterfall chart&#10;&#10;Description automatically generated">
            <a:extLst>
              <a:ext uri="{FF2B5EF4-FFF2-40B4-BE49-F238E27FC236}">
                <a16:creationId xmlns:a16="http://schemas.microsoft.com/office/drawing/2014/main" id="{F29B3298-63E0-55E2-300A-330502C9DB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721895"/>
            <a:ext cx="8867099" cy="6136106"/>
          </a:xfrm>
          <a:prstGeom prst="rect">
            <a:avLst/>
          </a:prstGeom>
        </p:spPr>
      </p:pic>
    </p:spTree>
    <p:extLst>
      <p:ext uri="{BB962C8B-B14F-4D97-AF65-F5344CB8AC3E}">
        <p14:creationId xmlns:p14="http://schemas.microsoft.com/office/powerpoint/2010/main" val="1224202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22280" y="-271734"/>
            <a:ext cx="2302880" cy="7666161"/>
          </a:xfrm>
          <a:prstGeom prst="rect">
            <a:avLst/>
          </a:prstGeom>
        </p:spPr>
      </p:pic>
      <p:sp>
        <p:nvSpPr>
          <p:cNvPr id="3" name="Rectangle 2">
            <a:extLst>
              <a:ext uri="{FF2B5EF4-FFF2-40B4-BE49-F238E27FC236}">
                <a16:creationId xmlns:a16="http://schemas.microsoft.com/office/drawing/2014/main" id="{1B9D3669-745B-9B0C-0E36-CD06E027CA85}"/>
              </a:ext>
            </a:extLst>
          </p:cNvPr>
          <p:cNvSpPr>
            <a:spLocks noChangeArrowheads="1"/>
          </p:cNvSpPr>
          <p:nvPr/>
        </p:nvSpPr>
        <p:spPr bwMode="auto">
          <a:xfrm flipV="1">
            <a:off x="0" y="2842336"/>
            <a:ext cx="16589372" cy="4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3313" name="Picture 25" descr="Chart&#10;&#10;Description automatically generated">
            <a:extLst>
              <a:ext uri="{FF2B5EF4-FFF2-40B4-BE49-F238E27FC236}">
                <a16:creationId xmlns:a16="http://schemas.microsoft.com/office/drawing/2014/main" id="{82F696AD-5ADB-B83D-6278-25F7E9C82462}"/>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 y="264695"/>
            <a:ext cx="9222281" cy="659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773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67551" y="-311694"/>
            <a:ext cx="2302880" cy="7666161"/>
          </a:xfrm>
          <a:prstGeom prst="rect">
            <a:avLst/>
          </a:prstGeom>
        </p:spPr>
      </p:pic>
      <p:sp>
        <p:nvSpPr>
          <p:cNvPr id="3" name="Rectangle 2">
            <a:extLst>
              <a:ext uri="{FF2B5EF4-FFF2-40B4-BE49-F238E27FC236}">
                <a16:creationId xmlns:a16="http://schemas.microsoft.com/office/drawing/2014/main" id="{B5EBA156-B212-7EF3-A96A-B2823A317A4D}"/>
              </a:ext>
            </a:extLst>
          </p:cNvPr>
          <p:cNvSpPr>
            <a:spLocks noChangeArrowheads="1"/>
          </p:cNvSpPr>
          <p:nvPr/>
        </p:nvSpPr>
        <p:spPr bwMode="auto">
          <a:xfrm flipV="1">
            <a:off x="-24338" y="2882899"/>
            <a:ext cx="171024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337" name="Picture 26" descr="Text&#10;&#10;Description automatically generated with medium confidence">
            <a:extLst>
              <a:ext uri="{FF2B5EF4-FFF2-40B4-BE49-F238E27FC236}">
                <a16:creationId xmlns:a16="http://schemas.microsoft.com/office/drawing/2014/main" id="{18CE2371-F9AF-5879-02CA-05E1C862AF96}"/>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4337" y="433137"/>
            <a:ext cx="9011230" cy="642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535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7759" y="-322845"/>
            <a:ext cx="2302880" cy="7666161"/>
          </a:xfrm>
          <a:prstGeom prst="rect">
            <a:avLst/>
          </a:prstGeom>
        </p:spPr>
      </p:pic>
      <p:pic>
        <p:nvPicPr>
          <p:cNvPr id="9" name="Picture 8">
            <a:extLst>
              <a:ext uri="{FF2B5EF4-FFF2-40B4-BE49-F238E27FC236}">
                <a16:creationId xmlns:a16="http://schemas.microsoft.com/office/drawing/2014/main" id="{B8307FFF-5A7D-286B-6E92-B0C7CA503248}"/>
              </a:ext>
            </a:extLst>
          </p:cNvPr>
          <p:cNvPicPr>
            <a:picLocks noChangeAspect="1"/>
          </p:cNvPicPr>
          <p:nvPr/>
        </p:nvPicPr>
        <p:blipFill>
          <a:blip r:embed="rId4"/>
          <a:stretch>
            <a:fillRect/>
          </a:stretch>
        </p:blipFill>
        <p:spPr>
          <a:xfrm>
            <a:off x="29156" y="922354"/>
            <a:ext cx="9227990" cy="4791456"/>
          </a:xfrm>
          <a:prstGeom prst="rect">
            <a:avLst/>
          </a:prstGeom>
        </p:spPr>
      </p:pic>
      <p:sp>
        <p:nvSpPr>
          <p:cNvPr id="11" name="TextBox 10">
            <a:extLst>
              <a:ext uri="{FF2B5EF4-FFF2-40B4-BE49-F238E27FC236}">
                <a16:creationId xmlns:a16="http://schemas.microsoft.com/office/drawing/2014/main" id="{F0C63CA7-4F3C-BDA4-9634-10D071F4935B}"/>
              </a:ext>
            </a:extLst>
          </p:cNvPr>
          <p:cNvSpPr txBox="1"/>
          <p:nvPr/>
        </p:nvSpPr>
        <p:spPr>
          <a:xfrm>
            <a:off x="91358" y="120897"/>
            <a:ext cx="8361432" cy="646331"/>
          </a:xfrm>
          <a:prstGeom prst="rect">
            <a:avLst/>
          </a:prstGeom>
          <a:noFill/>
        </p:spPr>
        <p:txBody>
          <a:bodyPr wrap="square">
            <a:spAutoFit/>
          </a:bodyPr>
          <a:lstStyle/>
          <a:p>
            <a:pPr marL="0" marR="0">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PRODUCT GROUP SUMMARY: REVIEWS, RECOMMENDATIONS, AND AVERAGE RATINGS (PIVOT TABLE):-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246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78702" y="-404081"/>
            <a:ext cx="2302880" cy="7666161"/>
          </a:xfrm>
          <a:prstGeom prst="rect">
            <a:avLst/>
          </a:prstGeom>
        </p:spPr>
      </p:pic>
      <p:sp>
        <p:nvSpPr>
          <p:cNvPr id="3" name="Rectangle 2">
            <a:extLst>
              <a:ext uri="{FF2B5EF4-FFF2-40B4-BE49-F238E27FC236}">
                <a16:creationId xmlns:a16="http://schemas.microsoft.com/office/drawing/2014/main" id="{4BE8C5E9-C033-07FA-4AFF-565A198B7D78}"/>
              </a:ext>
            </a:extLst>
          </p:cNvPr>
          <p:cNvSpPr>
            <a:spLocks noChangeArrowheads="1"/>
          </p:cNvSpPr>
          <p:nvPr/>
        </p:nvSpPr>
        <p:spPr bwMode="auto">
          <a:xfrm flipV="1">
            <a:off x="18679" y="3009923"/>
            <a:ext cx="18045598" cy="46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6385" name="Picture 27" descr="Chart&#10;&#10;Description automatically generated">
            <a:extLst>
              <a:ext uri="{FF2B5EF4-FFF2-40B4-BE49-F238E27FC236}">
                <a16:creationId xmlns:a16="http://schemas.microsoft.com/office/drawing/2014/main" id="{3465A956-A2A1-4D5A-1E78-FDF494265301}"/>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8678" y="424956"/>
            <a:ext cx="8914887" cy="6370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864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1677F821-6945-4FB5-9887-69FB75DABC89}"/>
              </a:ext>
            </a:extLst>
          </p:cNvPr>
          <p:cNvGrpSpPr/>
          <p:nvPr/>
        </p:nvGrpSpPr>
        <p:grpSpPr>
          <a:xfrm>
            <a:off x="-3681143" y="-2297674"/>
            <a:ext cx="7362285" cy="7105531"/>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10001191" y="62639"/>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753DC809-06A1-40CF-AA17-0E8089FE7962}"/>
              </a:ext>
            </a:extLst>
          </p:cNvPr>
          <p:cNvSpPr/>
          <p:nvPr/>
        </p:nvSpPr>
        <p:spPr>
          <a:xfrm>
            <a:off x="11786682" y="4682"/>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pic>
        <p:nvPicPr>
          <p:cNvPr id="3" name="Picture 26" descr="Text&#10;&#10;Description automatically generated with medium confidence">
            <a:extLst>
              <a:ext uri="{FF2B5EF4-FFF2-40B4-BE49-F238E27FC236}">
                <a16:creationId xmlns:a16="http://schemas.microsoft.com/office/drawing/2014/main" id="{AFF6A526-65F2-90CD-217B-E329E1DA8C48}"/>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2314" r="2375" b="1365"/>
          <a:stretch>
            <a:fillRect/>
          </a:stretch>
        </p:blipFill>
        <p:spPr bwMode="auto">
          <a:xfrm>
            <a:off x="-1" y="1"/>
            <a:ext cx="92945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674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85560" y="-404081"/>
            <a:ext cx="2302880" cy="7666161"/>
          </a:xfrm>
          <a:prstGeom prst="rect">
            <a:avLst/>
          </a:prstGeom>
        </p:spPr>
      </p:pic>
      <p:sp>
        <p:nvSpPr>
          <p:cNvPr id="3" name="Rectangle 2">
            <a:extLst>
              <a:ext uri="{FF2B5EF4-FFF2-40B4-BE49-F238E27FC236}">
                <a16:creationId xmlns:a16="http://schemas.microsoft.com/office/drawing/2014/main" id="{1D5F732B-9768-B637-4A46-6BAFD4A832F3}"/>
              </a:ext>
            </a:extLst>
          </p:cNvPr>
          <p:cNvSpPr>
            <a:spLocks noChangeArrowheads="1"/>
          </p:cNvSpPr>
          <p:nvPr/>
        </p:nvSpPr>
        <p:spPr bwMode="auto">
          <a:xfrm>
            <a:off x="0" y="-1"/>
            <a:ext cx="149877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7409" name="Picture 28" descr="Chart, histogram&#10;&#10;Description automatically generated">
            <a:extLst>
              <a:ext uri="{FF2B5EF4-FFF2-40B4-BE49-F238E27FC236}">
                <a16:creationId xmlns:a16="http://schemas.microsoft.com/office/drawing/2014/main" id="{38A89DFD-FA8E-9EBD-D48C-D827FFD0D328}"/>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0" y="0"/>
            <a:ext cx="9609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962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2493" y="-404081"/>
            <a:ext cx="2302880" cy="7666161"/>
          </a:xfrm>
          <a:prstGeom prst="rect">
            <a:avLst/>
          </a:prstGeom>
        </p:spPr>
      </p:pic>
      <p:sp>
        <p:nvSpPr>
          <p:cNvPr id="3" name="Rectangle 2">
            <a:extLst>
              <a:ext uri="{FF2B5EF4-FFF2-40B4-BE49-F238E27FC236}">
                <a16:creationId xmlns:a16="http://schemas.microsoft.com/office/drawing/2014/main" id="{FC630A47-523B-0759-1FE1-1502600C5051}"/>
              </a:ext>
            </a:extLst>
          </p:cNvPr>
          <p:cNvSpPr>
            <a:spLocks noChangeArrowheads="1"/>
          </p:cNvSpPr>
          <p:nvPr/>
        </p:nvSpPr>
        <p:spPr bwMode="auto">
          <a:xfrm flipV="1">
            <a:off x="0" y="2946399"/>
            <a:ext cx="169506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8433" name="Picture 29" descr="Chart, bar chart&#10;&#10;Description automatically generated">
            <a:extLst>
              <a:ext uri="{FF2B5EF4-FFF2-40B4-BE49-F238E27FC236}">
                <a16:creationId xmlns:a16="http://schemas.microsoft.com/office/drawing/2014/main" id="{2187C4C3-0179-62B9-3471-923A08B0E58D}"/>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0" y="264695"/>
            <a:ext cx="9226346" cy="659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448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sp>
        <p:nvSpPr>
          <p:cNvPr id="3" name="Rectangle 2">
            <a:extLst>
              <a:ext uri="{FF2B5EF4-FFF2-40B4-BE49-F238E27FC236}">
                <a16:creationId xmlns:a16="http://schemas.microsoft.com/office/drawing/2014/main" id="{AE38A1D0-8968-566E-AD42-83C2E68A426F}"/>
              </a:ext>
            </a:extLst>
          </p:cNvPr>
          <p:cNvSpPr>
            <a:spLocks noChangeArrowheads="1"/>
          </p:cNvSpPr>
          <p:nvPr/>
        </p:nvSpPr>
        <p:spPr bwMode="auto">
          <a:xfrm>
            <a:off x="0" y="-1"/>
            <a:ext cx="116484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9457" name="Picture 30" descr="Square&#10;&#10;Description automatically generated with medium confidence">
            <a:extLst>
              <a:ext uri="{FF2B5EF4-FFF2-40B4-BE49-F238E27FC236}">
                <a16:creationId xmlns:a16="http://schemas.microsoft.com/office/drawing/2014/main" id="{04137CA8-C164-99D7-02A6-491711385E73}"/>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r="6758"/>
          <a:stretch/>
        </p:blipFill>
        <p:spPr bwMode="auto">
          <a:xfrm>
            <a:off x="0" y="723481"/>
            <a:ext cx="8269793" cy="61345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9102769-80BE-3405-025B-F098B3D08C35}"/>
              </a:ext>
            </a:extLst>
          </p:cNvPr>
          <p:cNvSpPr txBox="1"/>
          <p:nvPr/>
        </p:nvSpPr>
        <p:spPr>
          <a:xfrm>
            <a:off x="80454" y="61434"/>
            <a:ext cx="8871420" cy="646331"/>
          </a:xfrm>
          <a:prstGeom prst="rect">
            <a:avLst/>
          </a:prstGeom>
          <a:noFill/>
        </p:spPr>
        <p:txBody>
          <a:bodyPr wrap="square">
            <a:spAutoFit/>
          </a:bodyPr>
          <a:lstStyle/>
          <a:p>
            <a:pPr marL="0" marR="0">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CHECKING CORRELATION B/W CONTINUOUS INDEPENDENT VARIABLES “SNT_SCR_TEXT”, “SNT_SCR_TITLE”, AND “REVIEWS.RATING”:-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63377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sp>
        <p:nvSpPr>
          <p:cNvPr id="3" name="Rectangle 2">
            <a:extLst>
              <a:ext uri="{FF2B5EF4-FFF2-40B4-BE49-F238E27FC236}">
                <a16:creationId xmlns:a16="http://schemas.microsoft.com/office/drawing/2014/main" id="{6833B7FD-C000-084C-918B-433A6BF570B4}"/>
              </a:ext>
            </a:extLst>
          </p:cNvPr>
          <p:cNvSpPr>
            <a:spLocks noChangeArrowheads="1"/>
          </p:cNvSpPr>
          <p:nvPr/>
        </p:nvSpPr>
        <p:spPr bwMode="auto">
          <a:xfrm flipV="1">
            <a:off x="0" y="2616199"/>
            <a:ext cx="173390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81" name="Picture 31" descr="Diagram&#10;&#10;Description automatically generated">
            <a:extLst>
              <a:ext uri="{FF2B5EF4-FFF2-40B4-BE49-F238E27FC236}">
                <a16:creationId xmlns:a16="http://schemas.microsoft.com/office/drawing/2014/main" id="{A56FB118-2380-0833-CF78-A3EC324F8895}"/>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l="3918" t="4313" r="2719" b="3887"/>
          <a:stretch>
            <a:fillRect/>
          </a:stretch>
        </p:blipFill>
        <p:spPr bwMode="auto">
          <a:xfrm>
            <a:off x="0" y="793364"/>
            <a:ext cx="8553790" cy="60024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1AEDF97-78AB-538C-3DE3-8DB0FA718B91}"/>
              </a:ext>
            </a:extLst>
          </p:cNvPr>
          <p:cNvSpPr txBox="1"/>
          <p:nvPr/>
        </p:nvSpPr>
        <p:spPr>
          <a:xfrm>
            <a:off x="154940" y="147033"/>
            <a:ext cx="8867272" cy="646331"/>
          </a:xfrm>
          <a:prstGeom prst="rect">
            <a:avLst/>
          </a:prstGeom>
          <a:noFill/>
        </p:spPr>
        <p:txBody>
          <a:bodyPr wrap="square">
            <a:spAutoFit/>
          </a:bodyPr>
          <a:lstStyle/>
          <a:p>
            <a:pPr marL="0" marR="0">
              <a:spcBef>
                <a:spcPts val="1500"/>
              </a:spcBef>
              <a:spcAft>
                <a:spcPts val="750"/>
              </a:spcAft>
            </a:pP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RUNNING DECISION TREES ON UNBALANCE TRAINING DATA ON BUSINESS QUESTION 1:-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0366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sp>
        <p:nvSpPr>
          <p:cNvPr id="3" name="Rectangle 2">
            <a:extLst>
              <a:ext uri="{FF2B5EF4-FFF2-40B4-BE49-F238E27FC236}">
                <a16:creationId xmlns:a16="http://schemas.microsoft.com/office/drawing/2014/main" id="{DE6E3990-1337-3F56-85B2-571EF39CEDDD}"/>
              </a:ext>
            </a:extLst>
          </p:cNvPr>
          <p:cNvSpPr>
            <a:spLocks noChangeArrowheads="1"/>
          </p:cNvSpPr>
          <p:nvPr/>
        </p:nvSpPr>
        <p:spPr bwMode="auto">
          <a:xfrm flipV="1">
            <a:off x="-1" y="3328686"/>
            <a:ext cx="179604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1505" name="Picture 32" descr="Chart, bar chart&#10;&#10;Description automatically generated">
            <a:extLst>
              <a:ext uri="{FF2B5EF4-FFF2-40B4-BE49-F238E27FC236}">
                <a16:creationId xmlns:a16="http://schemas.microsoft.com/office/drawing/2014/main" id="{B15EDDC0-1E36-17A0-ECF6-26D782B0E4DC}"/>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r="3730"/>
          <a:stretch/>
        </p:blipFill>
        <p:spPr bwMode="auto">
          <a:xfrm>
            <a:off x="-1" y="649705"/>
            <a:ext cx="8638675" cy="62082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722D17-248A-DBDE-911A-E8335CE0EF84}"/>
              </a:ext>
            </a:extLst>
          </p:cNvPr>
          <p:cNvSpPr txBox="1"/>
          <p:nvPr/>
        </p:nvSpPr>
        <p:spPr>
          <a:xfrm>
            <a:off x="308422" y="62213"/>
            <a:ext cx="8022222" cy="400110"/>
          </a:xfrm>
          <a:prstGeom prst="rect">
            <a:avLst/>
          </a:prstGeom>
          <a:noFill/>
        </p:spPr>
        <p:txBody>
          <a:bodyPr wrap="square">
            <a:spAutoFit/>
          </a:bodyPr>
          <a:lstStyle/>
          <a:p>
            <a:pPr marL="0" marR="0">
              <a:spcBef>
                <a:spcPts val="1500"/>
              </a:spcBef>
              <a:spcAft>
                <a:spcPts val="750"/>
              </a:spcAft>
            </a:pPr>
            <a:r>
              <a:rPr lang="en-US" sz="1600" b="1" kern="100" dirty="0">
                <a:solidFill>
                  <a:srgbClr val="333333"/>
                </a:solidFill>
                <a:effectLst/>
                <a:ea typeface="Times New Roman" panose="02020603050405020304" pitchFamily="18" charset="0"/>
                <a:cs typeface="Times New Roman" panose="02020603050405020304" pitchFamily="18" charset="0"/>
              </a:rPr>
              <a:t>BUSINESS QUESTION 2:</a:t>
            </a:r>
            <a:r>
              <a:rPr lang="en-US" sz="2000" b="1" kern="100" dirty="0">
                <a:solidFill>
                  <a:srgbClr val="2F5496"/>
                </a:solidFill>
                <a:ea typeface="Times New Roman" panose="02020603050405020304" pitchFamily="18" charset="0"/>
                <a:cs typeface="Times New Roman" panose="02020603050405020304" pitchFamily="18" charset="0"/>
              </a:rPr>
              <a:t> </a:t>
            </a:r>
            <a:r>
              <a:rPr lang="en-US" sz="1600" b="1" dirty="0">
                <a:solidFill>
                  <a:srgbClr val="333333"/>
                </a:solidFill>
                <a:effectLst/>
                <a:ea typeface="Times New Roman" panose="02020603050405020304" pitchFamily="18" charset="0"/>
              </a:rPr>
              <a:t>PREDICT WHETHER CUSTOMER WILL GIVE A RATING OF 5 OR NOT?</a:t>
            </a:r>
            <a:endParaRPr lang="en-US" sz="2000" b="1" dirty="0">
              <a:effectLst/>
              <a:ea typeface="Times New Roman" panose="02020603050405020304" pitchFamily="18" charset="0"/>
            </a:endParaRPr>
          </a:p>
        </p:txBody>
      </p:sp>
    </p:spTree>
    <p:extLst>
      <p:ext uri="{BB962C8B-B14F-4D97-AF65-F5344CB8AC3E}">
        <p14:creationId xmlns:p14="http://schemas.microsoft.com/office/powerpoint/2010/main" val="1929762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95654" y="-404081"/>
            <a:ext cx="2302880" cy="7666161"/>
          </a:xfrm>
          <a:prstGeom prst="rect">
            <a:avLst/>
          </a:prstGeom>
        </p:spPr>
      </p:pic>
      <p:sp>
        <p:nvSpPr>
          <p:cNvPr id="3" name="Rectangle 2">
            <a:extLst>
              <a:ext uri="{FF2B5EF4-FFF2-40B4-BE49-F238E27FC236}">
                <a16:creationId xmlns:a16="http://schemas.microsoft.com/office/drawing/2014/main" id="{C949E8E3-2DFE-657A-656E-545AB8567238}"/>
              </a:ext>
            </a:extLst>
          </p:cNvPr>
          <p:cNvSpPr>
            <a:spLocks noChangeArrowheads="1"/>
          </p:cNvSpPr>
          <p:nvPr/>
        </p:nvSpPr>
        <p:spPr bwMode="auto">
          <a:xfrm flipV="1">
            <a:off x="-1" y="3555999"/>
            <a:ext cx="222930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2529" name="Picture 33" descr="Chart, bar chart&#10;&#10;Description automatically generated">
            <a:extLst>
              <a:ext uri="{FF2B5EF4-FFF2-40B4-BE49-F238E27FC236}">
                <a16:creationId xmlns:a16="http://schemas.microsoft.com/office/drawing/2014/main" id="{8F76432D-8022-0115-F61A-ABA4A701FE5C}"/>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r="6026"/>
          <a:stretch/>
        </p:blipFill>
        <p:spPr bwMode="auto">
          <a:xfrm>
            <a:off x="0" y="216569"/>
            <a:ext cx="8737716" cy="66414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80D3735-D41E-E5CB-8B87-F328A11404E9}"/>
              </a:ext>
            </a:extLst>
          </p:cNvPr>
          <p:cNvSpPr txBox="1"/>
          <p:nvPr/>
        </p:nvSpPr>
        <p:spPr>
          <a:xfrm>
            <a:off x="8827947" y="2540831"/>
            <a:ext cx="1733435" cy="923330"/>
          </a:xfrm>
          <a:prstGeom prst="rect">
            <a:avLst/>
          </a:prstGeom>
          <a:noFill/>
        </p:spPr>
        <p:txBody>
          <a:bodyPr wrap="square">
            <a:spAutoFit/>
          </a:bodyPr>
          <a:lstStyle/>
          <a:p>
            <a:pPr marL="0" marR="0">
              <a:spcBef>
                <a:spcPts val="0"/>
              </a:spcBef>
              <a:spcAft>
                <a:spcPts val="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ON BALANCED DATASET:-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7973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12156" y="-322845"/>
            <a:ext cx="2302880" cy="7666161"/>
          </a:xfrm>
          <a:prstGeom prst="rect">
            <a:avLst/>
          </a:prstGeom>
        </p:spPr>
      </p:pic>
      <p:sp>
        <p:nvSpPr>
          <p:cNvPr id="3" name="Rectangle 2">
            <a:extLst>
              <a:ext uri="{FF2B5EF4-FFF2-40B4-BE49-F238E27FC236}">
                <a16:creationId xmlns:a16="http://schemas.microsoft.com/office/drawing/2014/main" id="{926FB995-1F9B-1563-00CE-0ED26C9E7F8E}"/>
              </a:ext>
            </a:extLst>
          </p:cNvPr>
          <p:cNvSpPr>
            <a:spLocks noChangeArrowheads="1"/>
          </p:cNvSpPr>
          <p:nvPr/>
        </p:nvSpPr>
        <p:spPr bwMode="auto">
          <a:xfrm>
            <a:off x="-1" y="-1"/>
            <a:ext cx="163876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3553" name="Picture 34" descr="Timeline&#10;&#10;Description automatically generated with medium confidence">
            <a:extLst>
              <a:ext uri="{FF2B5EF4-FFF2-40B4-BE49-F238E27FC236}">
                <a16:creationId xmlns:a16="http://schemas.microsoft.com/office/drawing/2014/main" id="{D3509ACD-CA1C-027C-5890-9652658C09D9}"/>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l="4296" t="5250" r="3783" b="2696"/>
          <a:stretch>
            <a:fillRect/>
          </a:stretch>
        </p:blipFill>
        <p:spPr bwMode="auto">
          <a:xfrm>
            <a:off x="0" y="625131"/>
            <a:ext cx="8752846" cy="62557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1BF86E-2C86-15BA-B573-A52017D7FBA8}"/>
              </a:ext>
            </a:extLst>
          </p:cNvPr>
          <p:cNvSpPr txBox="1"/>
          <p:nvPr/>
        </p:nvSpPr>
        <p:spPr>
          <a:xfrm>
            <a:off x="157292" y="128697"/>
            <a:ext cx="8036520" cy="369332"/>
          </a:xfrm>
          <a:prstGeom prst="rect">
            <a:avLst/>
          </a:prstGeom>
          <a:noFill/>
        </p:spPr>
        <p:txBody>
          <a:bodyPr wrap="square">
            <a:spAutoFit/>
          </a:bodyPr>
          <a:lstStyle/>
          <a:p>
            <a:pPr marL="0" marR="0">
              <a:spcBef>
                <a:spcPts val="1500"/>
              </a:spcBef>
              <a:spcAft>
                <a:spcPts val="750"/>
              </a:spcAft>
            </a:pPr>
            <a:r>
              <a:rPr lang="en-US" sz="1800" b="1" dirty="0">
                <a:solidFill>
                  <a:srgbClr val="333333"/>
                </a:solidFill>
                <a:effectLst/>
                <a:latin typeface="Times New Roman" panose="02020603050405020304" pitchFamily="18" charset="0"/>
                <a:ea typeface="Times New Roman" panose="02020603050405020304" pitchFamily="18" charset="0"/>
              </a:rPr>
              <a:t>RUNNING DECISION TREE ON BUSINESS QUESTION :2</a:t>
            </a:r>
            <a:endParaRPr lang="en-US" sz="2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53441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3442" y="-404081"/>
            <a:ext cx="2302880" cy="7666161"/>
          </a:xfrm>
          <a:prstGeom prst="rect">
            <a:avLst/>
          </a:prstGeom>
        </p:spPr>
      </p:pic>
      <p:sp>
        <p:nvSpPr>
          <p:cNvPr id="8" name="Rectangle 4">
            <a:extLst>
              <a:ext uri="{FF2B5EF4-FFF2-40B4-BE49-F238E27FC236}">
                <a16:creationId xmlns:a16="http://schemas.microsoft.com/office/drawing/2014/main" id="{EAF91968-DDB2-87A9-6E28-8927584259B8}"/>
              </a:ext>
            </a:extLst>
          </p:cNvPr>
          <p:cNvSpPr>
            <a:spLocks noChangeArrowheads="1"/>
          </p:cNvSpPr>
          <p:nvPr/>
        </p:nvSpPr>
        <p:spPr bwMode="auto">
          <a:xfrm flipV="1">
            <a:off x="-1" y="3200399"/>
            <a:ext cx="179172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4579" name="Picture 35" descr="Chart, bar chart&#10;&#10;Description automatically generated">
            <a:extLst>
              <a:ext uri="{FF2B5EF4-FFF2-40B4-BE49-F238E27FC236}">
                <a16:creationId xmlns:a16="http://schemas.microsoft.com/office/drawing/2014/main" id="{DD8AC4AC-5CAB-218C-976B-B105E02CDB3D}"/>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 y="866274"/>
            <a:ext cx="8380888" cy="59893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7213F39-E3C7-863E-E499-C8CEF61DCAA3}"/>
              </a:ext>
            </a:extLst>
          </p:cNvPr>
          <p:cNvSpPr txBox="1"/>
          <p:nvPr/>
        </p:nvSpPr>
        <p:spPr>
          <a:xfrm>
            <a:off x="106528" y="26853"/>
            <a:ext cx="8963526" cy="646331"/>
          </a:xfrm>
          <a:prstGeom prst="rect">
            <a:avLst/>
          </a:prstGeom>
          <a:noFill/>
        </p:spPr>
        <p:txBody>
          <a:bodyPr wrap="square">
            <a:spAutoFit/>
          </a:bodyPr>
          <a:lstStyle/>
          <a:p>
            <a:pPr marL="0" marR="0">
              <a:spcBef>
                <a:spcPts val="1500"/>
              </a:spcBef>
              <a:spcAft>
                <a:spcPts val="750"/>
              </a:spcAft>
            </a:pPr>
            <a:r>
              <a:rPr lang="en-US" sz="1800" b="1" kern="1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BUSINESS QUESTION 3:</a:t>
            </a:r>
            <a:r>
              <a:rPr lang="en-US" sz="1800" b="1" dirty="0">
                <a:solidFill>
                  <a:srgbClr val="333333"/>
                </a:solidFill>
                <a:effectLst/>
                <a:latin typeface="Times New Roman" panose="02020603050405020304" pitchFamily="18" charset="0"/>
                <a:ea typeface="Times New Roman" panose="02020603050405020304" pitchFamily="18" charset="0"/>
              </a:rPr>
              <a:t>PREDICT WHICH RATING CUSTOMER WILL GIVE 5, 4 OR BELOW 4 (3-1)?</a:t>
            </a:r>
            <a:endParaRPr lang="en-US" sz="2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7862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37697" y="-559317"/>
            <a:ext cx="2302880" cy="7666161"/>
          </a:xfrm>
          <a:prstGeom prst="rect">
            <a:avLst/>
          </a:prstGeom>
        </p:spPr>
      </p:pic>
      <p:sp>
        <p:nvSpPr>
          <p:cNvPr id="3" name="Rectangle 2">
            <a:extLst>
              <a:ext uri="{FF2B5EF4-FFF2-40B4-BE49-F238E27FC236}">
                <a16:creationId xmlns:a16="http://schemas.microsoft.com/office/drawing/2014/main" id="{40E27206-CC5A-34DB-CC05-85A760FE0C54}"/>
              </a:ext>
            </a:extLst>
          </p:cNvPr>
          <p:cNvSpPr>
            <a:spLocks noChangeArrowheads="1"/>
          </p:cNvSpPr>
          <p:nvPr/>
        </p:nvSpPr>
        <p:spPr bwMode="auto">
          <a:xfrm flipV="1">
            <a:off x="0" y="2894574"/>
            <a:ext cx="17121292" cy="4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5601" name="Picture 36" descr="Chart, bar chart&#10;&#10;Description automatically generated">
            <a:extLst>
              <a:ext uri="{FF2B5EF4-FFF2-40B4-BE49-F238E27FC236}">
                <a16:creationId xmlns:a16="http://schemas.microsoft.com/office/drawing/2014/main" id="{643D3B4E-3ACF-D131-B055-50D34A8F97B1}"/>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0" y="253477"/>
            <a:ext cx="9250566" cy="6604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25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4332" y="-404081"/>
            <a:ext cx="2302880" cy="7666161"/>
          </a:xfrm>
          <a:prstGeom prst="rect">
            <a:avLst/>
          </a:prstGeom>
        </p:spPr>
      </p:pic>
      <p:pic>
        <p:nvPicPr>
          <p:cNvPr id="3" name="Picture 2" descr="Diagram&#10;&#10;Description automatically generated">
            <a:extLst>
              <a:ext uri="{FF2B5EF4-FFF2-40B4-BE49-F238E27FC236}">
                <a16:creationId xmlns:a16="http://schemas.microsoft.com/office/drawing/2014/main" id="{E39D3CD9-4EB3-A3AE-AB22-5E15C6A98D5E}"/>
              </a:ext>
            </a:extLst>
          </p:cNvPr>
          <p:cNvPicPr>
            <a:picLocks noChangeAspect="1"/>
          </p:cNvPicPr>
          <p:nvPr/>
        </p:nvPicPr>
        <p:blipFill rotWithShape="1">
          <a:blip r:embed="rId4">
            <a:extLst>
              <a:ext uri="{28A0092B-C50C-407E-A947-70E740481C1C}">
                <a14:useLocalDpi xmlns:a14="http://schemas.microsoft.com/office/drawing/2010/main" val="0"/>
              </a:ext>
            </a:extLst>
          </a:blip>
          <a:srcRect l="3603" r="4330" b="3948"/>
          <a:stretch/>
        </p:blipFill>
        <p:spPr>
          <a:xfrm>
            <a:off x="0" y="361489"/>
            <a:ext cx="8571244" cy="6496512"/>
          </a:xfrm>
          <a:prstGeom prst="rect">
            <a:avLst/>
          </a:prstGeom>
        </p:spPr>
      </p:pic>
      <p:sp>
        <p:nvSpPr>
          <p:cNvPr id="8" name="TextBox 7">
            <a:extLst>
              <a:ext uri="{FF2B5EF4-FFF2-40B4-BE49-F238E27FC236}">
                <a16:creationId xmlns:a16="http://schemas.microsoft.com/office/drawing/2014/main" id="{77417868-0FB1-FD25-6CAF-2CAF6207DEB3}"/>
              </a:ext>
            </a:extLst>
          </p:cNvPr>
          <p:cNvSpPr txBox="1"/>
          <p:nvPr/>
        </p:nvSpPr>
        <p:spPr>
          <a:xfrm>
            <a:off x="97650" y="0"/>
            <a:ext cx="6749716" cy="369332"/>
          </a:xfrm>
          <a:prstGeom prst="rect">
            <a:avLst/>
          </a:prstGeom>
          <a:noFill/>
        </p:spPr>
        <p:txBody>
          <a:bodyPr wrap="square">
            <a:spAutoFit/>
          </a:bodyPr>
          <a:lstStyle/>
          <a:p>
            <a:pPr marL="0" marR="0">
              <a:spcBef>
                <a:spcPts val="0"/>
              </a:spcBef>
              <a:spcAft>
                <a:spcPts val="0"/>
              </a:spcAft>
            </a:pPr>
            <a:r>
              <a:rPr lang="en-US" sz="18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RUNNING DECISION-TRESS ON BUSINESS QUESTION 3: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9536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530D8D3-3A57-4631-8427-8B7115FAEE7A}"/>
              </a:ext>
            </a:extLst>
          </p:cNvPr>
          <p:cNvSpPr/>
          <p:nvPr/>
        </p:nvSpPr>
        <p:spPr>
          <a:xfrm rot="2700000">
            <a:off x="1078929" y="-324086"/>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11828879" y="5895186"/>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0DAC882-EE8C-41E4-8ACB-AFC718BC0E0B}"/>
              </a:ext>
            </a:extLst>
          </p:cNvPr>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7" name="Graphic 4">
            <a:extLst>
              <a:ext uri="{FF2B5EF4-FFF2-40B4-BE49-F238E27FC236}">
                <a16:creationId xmlns:a16="http://schemas.microsoft.com/office/drawing/2014/main" id="{CD57E20B-33A1-4C5C-98F1-40B694DE3E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12" name="Title 1">
            <a:extLst>
              <a:ext uri="{FF2B5EF4-FFF2-40B4-BE49-F238E27FC236}">
                <a16:creationId xmlns:a16="http://schemas.microsoft.com/office/drawing/2014/main" id="{1C2BB8E9-80B1-C7CB-BD14-DA20FC29254C}"/>
              </a:ext>
            </a:extLst>
          </p:cNvPr>
          <p:cNvSpPr txBox="1">
            <a:spLocks/>
          </p:cNvSpPr>
          <p:nvPr/>
        </p:nvSpPr>
        <p:spPr>
          <a:xfrm>
            <a:off x="1804026" y="182301"/>
            <a:ext cx="6975990" cy="7298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VISUALIZATION:</a:t>
            </a:r>
          </a:p>
        </p:txBody>
      </p:sp>
      <p:pic>
        <p:nvPicPr>
          <p:cNvPr id="3" name="Picture 2">
            <a:extLst>
              <a:ext uri="{FF2B5EF4-FFF2-40B4-BE49-F238E27FC236}">
                <a16:creationId xmlns:a16="http://schemas.microsoft.com/office/drawing/2014/main" id="{992E2450-7166-852F-D802-E59E24B67B61}"/>
              </a:ext>
            </a:extLst>
          </p:cNvPr>
          <p:cNvPicPr>
            <a:picLocks noChangeAspect="1"/>
          </p:cNvPicPr>
          <p:nvPr/>
        </p:nvPicPr>
        <p:blipFill>
          <a:blip r:embed="rId2"/>
          <a:stretch>
            <a:fillRect/>
          </a:stretch>
        </p:blipFill>
        <p:spPr>
          <a:xfrm>
            <a:off x="3555375" y="1015563"/>
            <a:ext cx="8033990" cy="5660136"/>
          </a:xfrm>
          <a:prstGeom prst="rect">
            <a:avLst/>
          </a:prstGeom>
        </p:spPr>
      </p:pic>
      <p:sp>
        <p:nvSpPr>
          <p:cNvPr id="4" name="TextBox 3">
            <a:extLst>
              <a:ext uri="{FF2B5EF4-FFF2-40B4-BE49-F238E27FC236}">
                <a16:creationId xmlns:a16="http://schemas.microsoft.com/office/drawing/2014/main" id="{05471FBD-5938-EA54-DB68-D39076D9A1D4}"/>
              </a:ext>
            </a:extLst>
          </p:cNvPr>
          <p:cNvSpPr txBox="1"/>
          <p:nvPr/>
        </p:nvSpPr>
        <p:spPr>
          <a:xfrm>
            <a:off x="97318" y="2455526"/>
            <a:ext cx="3458057" cy="2585323"/>
          </a:xfrm>
          <a:prstGeom prst="rect">
            <a:avLst/>
          </a:prstGeom>
          <a:noFill/>
        </p:spPr>
        <p:txBody>
          <a:bodyPr wrap="square">
            <a:spAutoFit/>
          </a:bodyPr>
          <a:lstStyle/>
          <a:p>
            <a:pPr marL="285750" indent="-285750" algn="just">
              <a:buFont typeface="Arial" panose="020B0604020202020204" pitchFamily="34" charset="0"/>
              <a:buChar char="•"/>
            </a:pPr>
            <a:r>
              <a:rPr lang="en-US" b="0" i="0" u="none" strike="noStrike" dirty="0">
                <a:solidFill>
                  <a:srgbClr val="333333"/>
                </a:solidFill>
                <a:effectLst/>
              </a:rPr>
              <a:t>heatmap - average customer ratings by weekdays and hours - most ratings - 8 PM</a:t>
            </a:r>
            <a:endParaRPr lang="en-US" dirty="0">
              <a:solidFill>
                <a:srgbClr val="333333"/>
              </a:solidFill>
            </a:endParaRPr>
          </a:p>
          <a:p>
            <a:pPr marL="285750" indent="-285750" algn="just">
              <a:buFont typeface="Arial" panose="020B0604020202020204" pitchFamily="34" charset="0"/>
              <a:buChar char="•"/>
            </a:pPr>
            <a:r>
              <a:rPr lang="en-US" b="0" i="0" u="none" strike="noStrike" dirty="0">
                <a:solidFill>
                  <a:srgbClr val="333333"/>
                </a:solidFill>
                <a:effectLst/>
              </a:rPr>
              <a:t>Sundays - 7 PM</a:t>
            </a:r>
            <a:r>
              <a:rPr lang="en-US" dirty="0">
                <a:solidFill>
                  <a:srgbClr val="333333"/>
                </a:solidFill>
              </a:rPr>
              <a:t> - </a:t>
            </a:r>
            <a:r>
              <a:rPr lang="en-US" b="0" i="0" u="none" strike="noStrike" dirty="0">
                <a:solidFill>
                  <a:srgbClr val="333333"/>
                </a:solidFill>
                <a:effectLst/>
              </a:rPr>
              <a:t>ratings range from 4.48 to 4.7</a:t>
            </a:r>
          </a:p>
          <a:p>
            <a:pPr marL="285750" indent="-285750" algn="just">
              <a:buFont typeface="Arial" panose="020B0604020202020204" pitchFamily="34" charset="0"/>
              <a:buChar char="•"/>
            </a:pPr>
            <a:r>
              <a:rPr lang="en-US" b="0" i="0" u="none" strike="noStrike" dirty="0">
                <a:solidFill>
                  <a:srgbClr val="333333"/>
                </a:solidFill>
                <a:effectLst/>
              </a:rPr>
              <a:t>Mondays and Wednesdays - highest ratings</a:t>
            </a:r>
            <a:endParaRPr lang="en-US" dirty="0">
              <a:solidFill>
                <a:srgbClr val="333333"/>
              </a:solidFill>
            </a:endParaRPr>
          </a:p>
          <a:p>
            <a:pPr marL="285750" indent="-285750" algn="just">
              <a:buFont typeface="Arial" panose="020B0604020202020204" pitchFamily="34" charset="0"/>
              <a:buChar char="•"/>
            </a:pPr>
            <a:r>
              <a:rPr lang="en-US" b="0" i="0" u="none" strike="noStrike" dirty="0">
                <a:solidFill>
                  <a:srgbClr val="333333"/>
                </a:solidFill>
                <a:effectLst/>
              </a:rPr>
              <a:t>Sundays - slightly lower average of 4.55</a:t>
            </a:r>
            <a:endParaRPr lang="en-US" dirty="0"/>
          </a:p>
        </p:txBody>
      </p:sp>
    </p:spTree>
    <p:extLst>
      <p:ext uri="{BB962C8B-B14F-4D97-AF65-F5344CB8AC3E}">
        <p14:creationId xmlns:p14="http://schemas.microsoft.com/office/powerpoint/2010/main" val="3976159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onitor, computer, computer&#10;&#10;Description automatically generated">
            <a:extLst>
              <a:ext uri="{FF2B5EF4-FFF2-40B4-BE49-F238E27FC236}">
                <a16:creationId xmlns:a16="http://schemas.microsoft.com/office/drawing/2014/main" id="{3477BA88-24C3-4370-AA56-B4938AFF0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30" y="356536"/>
            <a:ext cx="8884962" cy="6358781"/>
          </a:xfrm>
          <a:prstGeom prst="rect">
            <a:avLst/>
          </a:prstGeom>
        </p:spPr>
      </p:pic>
      <p:sp>
        <p:nvSpPr>
          <p:cNvPr id="13" name="TextBox 12">
            <a:extLst>
              <a:ext uri="{FF2B5EF4-FFF2-40B4-BE49-F238E27FC236}">
                <a16:creationId xmlns:a16="http://schemas.microsoft.com/office/drawing/2014/main" id="{5670B9DC-91C1-484E-9617-115F58B33276}"/>
              </a:ext>
            </a:extLst>
          </p:cNvPr>
          <p:cNvSpPr txBox="1"/>
          <p:nvPr/>
        </p:nvSpPr>
        <p:spPr>
          <a:xfrm>
            <a:off x="8092249" y="2539399"/>
            <a:ext cx="3806487" cy="2246769"/>
          </a:xfrm>
          <a:prstGeom prst="rect">
            <a:avLst/>
          </a:prstGeom>
          <a:noFill/>
        </p:spPr>
        <p:txBody>
          <a:bodyPr wrap="square" rtlCol="0">
            <a:spAutoFit/>
          </a:bodyPr>
          <a:lstStyle/>
          <a:p>
            <a:pPr algn="l">
              <a:buFont typeface="+mj-lt"/>
              <a:buAutoNum type="arabicPeriod"/>
            </a:pPr>
            <a:r>
              <a:rPr lang="en-US" sz="1400" b="1" i="0" u="none" strike="noStrike" dirty="0" err="1">
                <a:solidFill>
                  <a:srgbClr val="333333"/>
                </a:solidFill>
                <a:effectLst/>
              </a:rPr>
              <a:t>Tblts</a:t>
            </a:r>
            <a:r>
              <a:rPr lang="en-US" sz="1400" b="0" i="0" u="none" strike="noStrike" dirty="0">
                <a:solidFill>
                  <a:srgbClr val="333333"/>
                </a:solidFill>
                <a:effectLst/>
              </a:rPr>
              <a:t>: weak negative correlation (-0.039) with ‘</a:t>
            </a:r>
            <a:r>
              <a:rPr lang="en-US" sz="1400" b="0" i="0" u="none" strike="noStrike" dirty="0" err="1">
                <a:solidFill>
                  <a:srgbClr val="333333"/>
                </a:solidFill>
                <a:effectLst/>
              </a:rPr>
              <a:t>reviews.doRecommend</a:t>
            </a:r>
            <a:r>
              <a:rPr lang="en-US" sz="1400" b="0" i="0" u="none" strike="noStrike" dirty="0">
                <a:solidFill>
                  <a:srgbClr val="333333"/>
                </a:solidFill>
                <a:effectLst/>
              </a:rPr>
              <a:t>’</a:t>
            </a:r>
          </a:p>
          <a:p>
            <a:pPr algn="l">
              <a:buFont typeface="+mj-lt"/>
              <a:buAutoNum type="arabicPeriod"/>
            </a:pPr>
            <a:r>
              <a:rPr lang="en-US" sz="1400" b="1" i="0" u="none" strike="noStrike" dirty="0" err="1">
                <a:solidFill>
                  <a:srgbClr val="333333"/>
                </a:solidFill>
                <a:effectLst/>
              </a:rPr>
              <a:t>AmzDvcs</a:t>
            </a:r>
            <a:r>
              <a:rPr lang="en-US" sz="1400" b="0" i="0" u="none" strike="noStrike" dirty="0">
                <a:solidFill>
                  <a:srgbClr val="333333"/>
                </a:solidFill>
                <a:effectLst/>
              </a:rPr>
              <a:t>: weak negative correlation (-0.018) with ‘</a:t>
            </a:r>
            <a:r>
              <a:rPr lang="en-US" sz="1400" b="0" i="0" u="none" strike="noStrike" dirty="0" err="1">
                <a:solidFill>
                  <a:srgbClr val="333333"/>
                </a:solidFill>
                <a:effectLst/>
              </a:rPr>
              <a:t>reviews.doRecommend</a:t>
            </a:r>
            <a:r>
              <a:rPr lang="en-US" sz="1400" b="0" i="0" u="none" strike="noStrike" dirty="0">
                <a:solidFill>
                  <a:srgbClr val="333333"/>
                </a:solidFill>
                <a:effectLst/>
              </a:rPr>
              <a:t>’</a:t>
            </a:r>
          </a:p>
          <a:p>
            <a:pPr algn="l">
              <a:buFont typeface="+mj-lt"/>
              <a:buAutoNum type="arabicPeriod"/>
            </a:pPr>
            <a:r>
              <a:rPr lang="en-US" sz="1400" b="1" i="0" u="none" strike="noStrike" dirty="0" err="1">
                <a:solidFill>
                  <a:srgbClr val="333333"/>
                </a:solidFill>
                <a:effectLst/>
              </a:rPr>
              <a:t>Accz</a:t>
            </a:r>
            <a:r>
              <a:rPr lang="en-US" sz="1400" b="0" i="0" u="none" strike="noStrike" dirty="0">
                <a:solidFill>
                  <a:srgbClr val="333333"/>
                </a:solidFill>
                <a:effectLst/>
              </a:rPr>
              <a:t>: weak positive correlation (0.010) with ‘</a:t>
            </a:r>
            <a:r>
              <a:rPr lang="en-US" sz="1400" b="0" i="0" u="none" strike="noStrike" dirty="0" err="1">
                <a:solidFill>
                  <a:srgbClr val="333333"/>
                </a:solidFill>
                <a:effectLst/>
              </a:rPr>
              <a:t>reviews.doRecommend</a:t>
            </a:r>
            <a:r>
              <a:rPr lang="en-US" sz="1400" b="0" i="0" u="none" strike="noStrike" dirty="0">
                <a:solidFill>
                  <a:srgbClr val="333333"/>
                </a:solidFill>
                <a:effectLst/>
              </a:rPr>
              <a:t>’</a:t>
            </a:r>
          </a:p>
          <a:p>
            <a:pPr algn="l">
              <a:buFont typeface="+mj-lt"/>
              <a:buAutoNum type="arabicPeriod"/>
            </a:pPr>
            <a:r>
              <a:rPr lang="en-US" sz="1400" b="1" i="0" u="none" strike="noStrike" dirty="0">
                <a:solidFill>
                  <a:srgbClr val="333333"/>
                </a:solidFill>
                <a:effectLst/>
              </a:rPr>
              <a:t>Elec</a:t>
            </a:r>
            <a:r>
              <a:rPr lang="en-US" sz="1400" b="0" i="0" u="none" strike="noStrike" dirty="0">
                <a:solidFill>
                  <a:srgbClr val="333333"/>
                </a:solidFill>
                <a:effectLst/>
              </a:rPr>
              <a:t>: weak positive correlation (0.017) with ‘</a:t>
            </a:r>
            <a:r>
              <a:rPr lang="en-US" sz="1400" b="0" i="0" u="none" strike="noStrike" dirty="0" err="1">
                <a:solidFill>
                  <a:srgbClr val="333333"/>
                </a:solidFill>
                <a:effectLst/>
              </a:rPr>
              <a:t>reviews.doRecommend</a:t>
            </a:r>
            <a:r>
              <a:rPr lang="en-US" sz="1400" b="0" i="0" u="none" strike="noStrike" dirty="0">
                <a:solidFill>
                  <a:srgbClr val="333333"/>
                </a:solidFill>
                <a:effectLst/>
              </a:rPr>
              <a:t>’</a:t>
            </a:r>
          </a:p>
          <a:p>
            <a:pPr algn="l">
              <a:buFont typeface="+mj-lt"/>
              <a:buAutoNum type="arabicPeriod"/>
            </a:pPr>
            <a:r>
              <a:rPr lang="en-US" sz="1400" b="1" i="0" u="none" strike="noStrike" dirty="0" err="1">
                <a:solidFill>
                  <a:srgbClr val="333333"/>
                </a:solidFill>
                <a:effectLst/>
              </a:rPr>
              <a:t>OffnBuss</a:t>
            </a:r>
            <a:r>
              <a:rPr lang="en-US" sz="1400" b="0" i="0" u="none" strike="noStrike" dirty="0">
                <a:solidFill>
                  <a:srgbClr val="333333"/>
                </a:solidFill>
                <a:effectLst/>
              </a:rPr>
              <a:t>: higher positive correlation (0.036) with ‘</a:t>
            </a:r>
            <a:r>
              <a:rPr lang="en-US" sz="1400" b="0" i="0" u="none" strike="noStrike" dirty="0" err="1">
                <a:solidFill>
                  <a:srgbClr val="333333"/>
                </a:solidFill>
                <a:effectLst/>
              </a:rPr>
              <a:t>reviews.doRecommend</a:t>
            </a:r>
            <a:r>
              <a:rPr lang="en-US" sz="1400" b="0" i="0" u="none" strike="noStrike" dirty="0">
                <a:solidFill>
                  <a:srgbClr val="333333"/>
                </a:solidFill>
                <a:effectLst/>
              </a:rPr>
              <a:t>’</a:t>
            </a:r>
            <a:endParaRPr lang="en-IN" sz="3600" dirty="0">
              <a:latin typeface="Fira Sans Medium" panose="020B0603050000020004" pitchFamily="34" charset="0"/>
            </a:endParaRPr>
          </a:p>
        </p:txBody>
      </p:sp>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07FDEC7E-2582-4D41-9B1B-1B99DEF33F69}"/>
              </a:ext>
            </a:extLst>
          </p:cNvPr>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17" name="Content Placeholder 3" descr="Chart, waterfall chart&#10;&#10;Description automatically generated">
            <a:extLst>
              <a:ext uri="{FF2B5EF4-FFF2-40B4-BE49-F238E27FC236}">
                <a16:creationId xmlns:a16="http://schemas.microsoft.com/office/drawing/2014/main" id="{B0C7BB98-C1D9-C65F-1B9A-2B1BCC6F88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264" y="767112"/>
            <a:ext cx="7421774" cy="5182425"/>
          </a:xfrm>
          <a:prstGeom prst="rect">
            <a:avLst/>
          </a:prstGeom>
        </p:spPr>
      </p:pic>
    </p:spTree>
    <p:extLst>
      <p:ext uri="{BB962C8B-B14F-4D97-AF65-F5344CB8AC3E}">
        <p14:creationId xmlns:p14="http://schemas.microsoft.com/office/powerpoint/2010/main" val="117215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10662B-25E3-4D7B-9588-DFA5BC9F153E}"/>
              </a:ext>
            </a:extLst>
          </p:cNvPr>
          <p:cNvSpPr txBox="1"/>
          <p:nvPr/>
        </p:nvSpPr>
        <p:spPr>
          <a:xfrm>
            <a:off x="277578" y="62969"/>
            <a:ext cx="5367848" cy="1323439"/>
          </a:xfrm>
          <a:prstGeom prst="rect">
            <a:avLst/>
          </a:prstGeom>
          <a:noFill/>
        </p:spPr>
        <p:txBody>
          <a:bodyPr wrap="square" rtlCol="0">
            <a:spAutoFit/>
          </a:bodyPr>
          <a:lstStyle/>
          <a:p>
            <a:r>
              <a:rPr lang="en-US" sz="4000" b="0" i="0" dirty="0">
                <a:solidFill>
                  <a:srgbClr val="374151"/>
                </a:solidFill>
                <a:effectLst/>
              </a:rPr>
              <a:t>EVALUATING PRODUCTS REPUTATION</a:t>
            </a:r>
            <a:endParaRPr lang="en-IN" sz="3200" dirty="0"/>
          </a:p>
        </p:txBody>
      </p:sp>
      <p:sp>
        <p:nvSpPr>
          <p:cNvPr id="11" name="Graphic 4">
            <a:extLst>
              <a:ext uri="{FF2B5EF4-FFF2-40B4-BE49-F238E27FC236}">
                <a16:creationId xmlns:a16="http://schemas.microsoft.com/office/drawing/2014/main" id="{4D46FBE6-9A8E-454C-9A10-40FD7BBF73E5}"/>
              </a:ext>
            </a:extLst>
          </p:cNvPr>
          <p:cNvSpPr/>
          <p:nvPr/>
        </p:nvSpPr>
        <p:spPr>
          <a:xfrm rot="18083371">
            <a:off x="-399182" y="5385411"/>
            <a:ext cx="1251936" cy="2929006"/>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3" name="Graphic 11">
            <a:extLst>
              <a:ext uri="{FF2B5EF4-FFF2-40B4-BE49-F238E27FC236}">
                <a16:creationId xmlns:a16="http://schemas.microsoft.com/office/drawing/2014/main" id="{16FFCDF0-D691-4834-953C-976E8D5E0E5B}"/>
              </a:ext>
            </a:extLst>
          </p:cNvPr>
          <p:cNvSpPr/>
          <p:nvPr/>
        </p:nvSpPr>
        <p:spPr>
          <a:xfrm rot="1726970">
            <a:off x="781072" y="6606385"/>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2" name="Picture 21" descr="Chart, calendar&#10;&#10;Description automatically generated">
            <a:extLst>
              <a:ext uri="{FF2B5EF4-FFF2-40B4-BE49-F238E27FC236}">
                <a16:creationId xmlns:a16="http://schemas.microsoft.com/office/drawing/2014/main" id="{54A79113-0086-BDF3-0AD5-BE2888173F2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 y="1958967"/>
            <a:ext cx="6077431" cy="4886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5" descr="Chart&#10;&#10;Description automatically generated">
            <a:extLst>
              <a:ext uri="{FF2B5EF4-FFF2-40B4-BE49-F238E27FC236}">
                <a16:creationId xmlns:a16="http://schemas.microsoft.com/office/drawing/2014/main" id="{BD92B8D2-A478-01C6-642A-517BC5E55F7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114580" y="176699"/>
            <a:ext cx="6077421" cy="463329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8">
            <a:extLst>
              <a:ext uri="{FF2B5EF4-FFF2-40B4-BE49-F238E27FC236}">
                <a16:creationId xmlns:a16="http://schemas.microsoft.com/office/drawing/2014/main" id="{FB2ED924-9E42-43F4-EB33-4B0ED3730BFC}"/>
              </a:ext>
            </a:extLst>
          </p:cNvPr>
          <p:cNvSpPr/>
          <p:nvPr/>
        </p:nvSpPr>
        <p:spPr>
          <a:xfrm rot="20751633">
            <a:off x="2572351" y="1250344"/>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dirty="0"/>
          </a:p>
        </p:txBody>
      </p:sp>
      <p:sp>
        <p:nvSpPr>
          <p:cNvPr id="5" name="Freeform: Shape 9">
            <a:extLst>
              <a:ext uri="{FF2B5EF4-FFF2-40B4-BE49-F238E27FC236}">
                <a16:creationId xmlns:a16="http://schemas.microsoft.com/office/drawing/2014/main" id="{FFA3E739-DCF6-BC24-C1EA-397F4EAF1DBB}"/>
              </a:ext>
            </a:extLst>
          </p:cNvPr>
          <p:cNvSpPr/>
          <p:nvPr/>
        </p:nvSpPr>
        <p:spPr>
          <a:xfrm>
            <a:off x="4393850" y="910095"/>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81680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530D8D3-3A57-4631-8427-8B7115FAEE7A}"/>
              </a:ext>
            </a:extLst>
          </p:cNvPr>
          <p:cNvSpPr/>
          <p:nvPr/>
        </p:nvSpPr>
        <p:spPr>
          <a:xfrm rot="2700000">
            <a:off x="329717" y="225667"/>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11828879" y="5895186"/>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0DAC882-EE8C-41E4-8ACB-AFC718BC0E0B}"/>
              </a:ext>
            </a:extLst>
          </p:cNvPr>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7" name="Graphic 4">
            <a:extLst>
              <a:ext uri="{FF2B5EF4-FFF2-40B4-BE49-F238E27FC236}">
                <a16:creationId xmlns:a16="http://schemas.microsoft.com/office/drawing/2014/main" id="{CD57E20B-33A1-4C5C-98F1-40B694DE3E8F}"/>
              </a:ext>
            </a:extLst>
          </p:cNvPr>
          <p:cNvSpPr/>
          <p:nvPr/>
        </p:nvSpPr>
        <p:spPr>
          <a:xfrm rot="2476041">
            <a:off x="-568399" y="-63581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23040" y="-1336047"/>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12" name="Title 1">
            <a:extLst>
              <a:ext uri="{FF2B5EF4-FFF2-40B4-BE49-F238E27FC236}">
                <a16:creationId xmlns:a16="http://schemas.microsoft.com/office/drawing/2014/main" id="{1C2BB8E9-80B1-C7CB-BD14-DA20FC29254C}"/>
              </a:ext>
            </a:extLst>
          </p:cNvPr>
          <p:cNvSpPr txBox="1">
            <a:spLocks/>
          </p:cNvSpPr>
          <p:nvPr/>
        </p:nvSpPr>
        <p:spPr>
          <a:xfrm>
            <a:off x="1257091" y="245103"/>
            <a:ext cx="10544924" cy="5898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dirty="0">
                <a:solidFill>
                  <a:srgbClr val="374151"/>
                </a:solidFill>
                <a:effectLst/>
              </a:rPr>
              <a:t>TEXT DATA PREPARATION AND SENTIMENT SCORE EXTRACTION</a:t>
            </a:r>
            <a:endParaRPr lang="en-US" sz="3200" b="1" dirty="0"/>
          </a:p>
        </p:txBody>
      </p:sp>
      <p:pic>
        <p:nvPicPr>
          <p:cNvPr id="13" name="Picture 12">
            <a:extLst>
              <a:ext uri="{FF2B5EF4-FFF2-40B4-BE49-F238E27FC236}">
                <a16:creationId xmlns:a16="http://schemas.microsoft.com/office/drawing/2014/main" id="{60623D15-D602-2B5D-5977-2411F93CA8A0}"/>
              </a:ext>
            </a:extLst>
          </p:cNvPr>
          <p:cNvPicPr>
            <a:picLocks noChangeAspect="1"/>
          </p:cNvPicPr>
          <p:nvPr/>
        </p:nvPicPr>
        <p:blipFill>
          <a:blip r:embed="rId2"/>
          <a:stretch>
            <a:fillRect/>
          </a:stretch>
        </p:blipFill>
        <p:spPr>
          <a:xfrm>
            <a:off x="1005847" y="2256547"/>
            <a:ext cx="10544924" cy="4409461"/>
          </a:xfrm>
          <a:prstGeom prst="rect">
            <a:avLst/>
          </a:prstGeom>
        </p:spPr>
      </p:pic>
      <p:pic>
        <p:nvPicPr>
          <p:cNvPr id="16" name="Picture 15">
            <a:extLst>
              <a:ext uri="{FF2B5EF4-FFF2-40B4-BE49-F238E27FC236}">
                <a16:creationId xmlns:a16="http://schemas.microsoft.com/office/drawing/2014/main" id="{005933F8-8393-10C2-1517-9984A4152306}"/>
              </a:ext>
            </a:extLst>
          </p:cNvPr>
          <p:cNvPicPr>
            <a:picLocks noChangeAspect="1"/>
          </p:cNvPicPr>
          <p:nvPr/>
        </p:nvPicPr>
        <p:blipFill>
          <a:blip r:embed="rId3"/>
          <a:stretch>
            <a:fillRect/>
          </a:stretch>
        </p:blipFill>
        <p:spPr>
          <a:xfrm>
            <a:off x="1555514" y="845389"/>
            <a:ext cx="9917618" cy="1069343"/>
          </a:xfrm>
          <a:prstGeom prst="rect">
            <a:avLst/>
          </a:prstGeom>
        </p:spPr>
      </p:pic>
    </p:spTree>
    <p:extLst>
      <p:ext uri="{BB962C8B-B14F-4D97-AF65-F5344CB8AC3E}">
        <p14:creationId xmlns:p14="http://schemas.microsoft.com/office/powerpoint/2010/main" val="2871711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2313</TotalTime>
  <Words>1927</Words>
  <Application>Microsoft Office PowerPoint</Application>
  <PresentationFormat>Widescreen</PresentationFormat>
  <Paragraphs>430</Paragraphs>
  <Slides>59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Times New Roman</vt:lpstr>
      <vt:lpstr>Bahnschrift Light</vt:lpstr>
      <vt:lpstr>Fira Sans Medium</vt:lpstr>
      <vt:lpstr>Calibri</vt:lpstr>
      <vt:lpstr>Calibri Light</vt:lpstr>
      <vt:lpstr>Söhne</vt:lpstr>
      <vt:lpstr>Helvetica Neue</vt:lpstr>
      <vt:lpstr>Bierstadt</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Hamza Yousaf</cp:lastModifiedBy>
  <cp:revision>225</cp:revision>
  <dcterms:created xsi:type="dcterms:W3CDTF">2021-11-17T09:33:18Z</dcterms:created>
  <dcterms:modified xsi:type="dcterms:W3CDTF">2023-10-27T20:42:46Z</dcterms:modified>
</cp:coreProperties>
</file>